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8"/>
    <p:sldMasterId id="2147483885" r:id="rId19"/>
    <p:sldMasterId id="2147483920" r:id="rId20"/>
    <p:sldMasterId id="2147483954" r:id="rId21"/>
    <p:sldMasterId id="2147483983" r:id="rId22"/>
    <p:sldMasterId id="2147484010" r:id="rId23"/>
    <p:sldMasterId id="2147484072" r:id="rId24"/>
  </p:sldMasterIdLst>
  <p:notesMasterIdLst>
    <p:notesMasterId r:id="rId68"/>
  </p:notesMasterIdLst>
  <p:sldIdLst>
    <p:sldId id="366" r:id="rId25"/>
    <p:sldId id="485" r:id="rId26"/>
    <p:sldId id="486" r:id="rId27"/>
    <p:sldId id="487" r:id="rId28"/>
    <p:sldId id="488" r:id="rId29"/>
    <p:sldId id="483" r:id="rId30"/>
    <p:sldId id="447" r:id="rId31"/>
    <p:sldId id="497" r:id="rId32"/>
    <p:sldId id="537" r:id="rId33"/>
    <p:sldId id="498" r:id="rId34"/>
    <p:sldId id="499" r:id="rId35"/>
    <p:sldId id="500" r:id="rId36"/>
    <p:sldId id="538" r:id="rId37"/>
    <p:sldId id="507" r:id="rId38"/>
    <p:sldId id="539" r:id="rId39"/>
    <p:sldId id="501" r:id="rId40"/>
    <p:sldId id="540" r:id="rId41"/>
    <p:sldId id="532" r:id="rId42"/>
    <p:sldId id="502" r:id="rId43"/>
    <p:sldId id="536" r:id="rId44"/>
    <p:sldId id="509" r:id="rId45"/>
    <p:sldId id="510" r:id="rId46"/>
    <p:sldId id="511" r:id="rId47"/>
    <p:sldId id="512" r:id="rId48"/>
    <p:sldId id="513" r:id="rId49"/>
    <p:sldId id="533" r:id="rId50"/>
    <p:sldId id="515" r:id="rId51"/>
    <p:sldId id="519" r:id="rId52"/>
    <p:sldId id="520" r:id="rId53"/>
    <p:sldId id="521" r:id="rId54"/>
    <p:sldId id="522" r:id="rId55"/>
    <p:sldId id="523" r:id="rId56"/>
    <p:sldId id="534" r:id="rId57"/>
    <p:sldId id="525" r:id="rId58"/>
    <p:sldId id="526" r:id="rId59"/>
    <p:sldId id="527" r:id="rId60"/>
    <p:sldId id="529" r:id="rId61"/>
    <p:sldId id="530" r:id="rId62"/>
    <p:sldId id="531" r:id="rId63"/>
    <p:sldId id="535" r:id="rId64"/>
    <p:sldId id="492" r:id="rId65"/>
    <p:sldId id="476" r:id="rId66"/>
    <p:sldId id="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59755" autoAdjust="0"/>
  </p:normalViewPr>
  <p:slideViewPr>
    <p:cSldViewPr snapToGrid="0">
      <p:cViewPr varScale="1">
        <p:scale>
          <a:sx n="65" d="100"/>
          <a:sy n="65" d="100"/>
        </p:scale>
        <p:origin x="1710" y="6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5.xml"/><Relationship Id="rId11" Type="http://schemas.openxmlformats.org/officeDocument/2006/relationships/customXml" Target="../customXml/item11.xml"/><Relationship Id="rId24" Type="http://schemas.openxmlformats.org/officeDocument/2006/relationships/slideMaster" Target="slideMasters/slideMaster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5" Type="http://schemas.openxmlformats.org/officeDocument/2006/relationships/customXml" Target="../customXml/item5.xml"/><Relationship Id="rId61" Type="http://schemas.openxmlformats.org/officeDocument/2006/relationships/slide" Target="slides/slide37.xml"/><Relationship Id="rId19" Type="http://schemas.openxmlformats.org/officeDocument/2006/relationships/slideMaster" Target="slideMasters/slideMaster2.xml"/><Relationship Id="rId14" Type="http://schemas.openxmlformats.org/officeDocument/2006/relationships/customXml" Target="../customXml/item14.xml"/><Relationship Id="rId22" Type="http://schemas.openxmlformats.org/officeDocument/2006/relationships/slideMaster" Target="slideMasters/slideMaster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customXml" Target="../customXml/item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 Type="http://schemas.openxmlformats.org/officeDocument/2006/relationships/customXml" Target="../customXml/item7.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capabilities of Azure Resource Manager</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cloud management and orchestration</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a:t>
          </a:r>
          <a:r>
            <a:rPr lang="en-US" sz="3000" kern="1200" dirty="0" smtClean="0"/>
            <a:t>module </a:t>
          </a:r>
          <a:r>
            <a:rPr lang="en-US" sz="3000" kern="1200" dirty="0"/>
            <a:t>gives you an </a:t>
          </a:r>
          <a:r>
            <a:rPr lang="en-US" sz="3000" kern="1200" dirty="0" smtClean="0"/>
            <a:t>introduction to Azure Resource Manager API</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a:t>
          </a:r>
          <a:r>
            <a:rPr lang="en-US" sz="1600" kern="1200" dirty="0" smtClean="0"/>
            <a:t>you will face during these tasks</a:t>
          </a:r>
          <a:endParaRPr lang="en-US" sz="1600" kern="1200" dirty="0"/>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20-Jan-16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40859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1001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10:43 AM</a:t>
            </a:fld>
            <a:endParaRPr lang="en-US" dirty="0">
              <a:solidFill>
                <a:prstClr val="black"/>
              </a:solidFill>
            </a:endParaRPr>
          </a:p>
        </p:txBody>
      </p:sp>
    </p:spTree>
    <p:extLst>
      <p:ext uri="{BB962C8B-B14F-4D97-AF65-F5344CB8AC3E}">
        <p14:creationId xmlns:p14="http://schemas.microsoft.com/office/powerpoint/2010/main" val="391197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285712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10:43 AM</a:t>
            </a:fld>
            <a:endParaRPr lang="en-US" dirty="0">
              <a:solidFill>
                <a:prstClr val="black"/>
              </a:solidFill>
            </a:endParaRPr>
          </a:p>
        </p:txBody>
      </p:sp>
    </p:spTree>
    <p:extLst>
      <p:ext uri="{BB962C8B-B14F-4D97-AF65-F5344CB8AC3E}">
        <p14:creationId xmlns:p14="http://schemas.microsoft.com/office/powerpoint/2010/main" val="393944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248516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206204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53841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185175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8974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344208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31966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115786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358300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1197174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835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5969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147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1555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89153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988348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32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4121148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1098012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11:02 AM</a:t>
            </a:fld>
            <a:endParaRPr lang="en-US" dirty="0">
              <a:solidFill>
                <a:prstClr val="black"/>
              </a:solidFill>
            </a:endParaRPr>
          </a:p>
        </p:txBody>
      </p:sp>
    </p:spTree>
    <p:extLst>
      <p:ext uri="{BB962C8B-B14F-4D97-AF65-F5344CB8AC3E}">
        <p14:creationId xmlns:p14="http://schemas.microsoft.com/office/powerpoint/2010/main" val="696476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862458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20-Jan-16 10:41 AM</a:t>
            </a:fld>
            <a:endParaRPr lang="en-US" dirty="0">
              <a:solidFill>
                <a:prstClr val="black"/>
              </a:solidFill>
            </a:endParaRPr>
          </a:p>
        </p:txBody>
      </p:sp>
    </p:spTree>
    <p:extLst>
      <p:ext uri="{BB962C8B-B14F-4D97-AF65-F5344CB8AC3E}">
        <p14:creationId xmlns:p14="http://schemas.microsoft.com/office/powerpoint/2010/main" val="166304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0544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20-Jan-16 10:43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3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E5211-12D7-4616-8071-FB4BA1D2D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7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20-Jan-16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3116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20-Jan-16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86450316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20-Jan-16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image" Target="../media/image17.png"/><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theme" Target="../theme/theme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63" Type="http://schemas.openxmlformats.org/officeDocument/2006/relationships/image" Target="../media/image17.png"/><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theme" Target="../theme/theme6.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theme" Target="../theme/theme7.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image" Target="../media/image34.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 id="2147484117" r:id="rId6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1.xml"/><Relationship Id="rId1" Type="http://schemas.openxmlformats.org/officeDocument/2006/relationships/customXml" Target="../../customXml/item7.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91.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1.xml"/><Relationship Id="rId1" Type="http://schemas.openxmlformats.org/officeDocument/2006/relationships/tags" Target="../tags/tag3.xml"/><Relationship Id="rId5" Type="http://schemas.openxmlformats.org/officeDocument/2006/relationships/image" Target="../media/image41.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6.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6.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6.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6.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tags" Target="../tags/tag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3.xml"/><Relationship Id="rId1" Type="http://schemas.openxmlformats.org/officeDocument/2006/relationships/customXml" Target="../../customXml/item4.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1.xml"/><Relationship Id="rId1" Type="http://schemas.openxmlformats.org/officeDocument/2006/relationships/customXml" Target="../../customXml/item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Service Fabric</a:t>
            </a:r>
            <a:endParaRPr lang="en-US" sz="4800" dirty="0" smtClean="0">
              <a:solidFill>
                <a:srgbClr val="FFFFFF"/>
              </a:solidFill>
            </a:endParaRP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Datacenter inflection points</a:t>
            </a:r>
            <a:endParaRPr lang="en-US" dirty="0"/>
          </a:p>
        </p:txBody>
      </p:sp>
      <p:sp>
        <p:nvSpPr>
          <p:cNvPr id="4" name="Rectangle 3"/>
          <p:cNvSpPr/>
          <p:nvPr/>
        </p:nvSpPr>
        <p:spPr bwMode="auto">
          <a:xfrm>
            <a:off x="119835" y="6066348"/>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19835" y="5070852"/>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19835" y="4075355"/>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4219" y="3079859"/>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19834" y="2084363"/>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119835" y="1074860"/>
            <a:ext cx="1015948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err="1">
                <a:gradFill>
                  <a:gsLst>
                    <a:gs pos="0">
                      <a:srgbClr val="FFFFFF"/>
                    </a:gs>
                    <a:gs pos="100000">
                      <a:srgbClr val="FFFFFF"/>
                    </a:gs>
                  </a:gsLst>
                  <a:lin ang="5400000" scaled="0"/>
                </a:gradFill>
                <a:ea typeface="Segoe UI" pitchFamily="34" charset="0"/>
                <a:cs typeface="Segoe UI" pitchFamily="34" charset="0"/>
              </a:rPr>
              <a:t>Microservices</a:t>
            </a:r>
            <a:r>
              <a:rPr lang="en-US" sz="2745" dirty="0">
                <a:gradFill>
                  <a:gsLst>
                    <a:gs pos="0">
                      <a:srgbClr val="FFFFFF"/>
                    </a:gs>
                    <a:gs pos="100000">
                      <a:srgbClr val="FFFFFF"/>
                    </a:gs>
                  </a:gsLst>
                  <a:lin ang="5400000" scaled="0"/>
                </a:gradFill>
                <a:ea typeface="Segoe UI" pitchFamily="34" charset="0"/>
                <a:cs typeface="Segoe UI" pitchFamily="34" charset="0"/>
              </a:rPr>
              <a:t> - Service Fabric</a:t>
            </a:r>
          </a:p>
        </p:txBody>
      </p:sp>
    </p:spTree>
    <p:extLst>
      <p:ext uri="{BB962C8B-B14F-4D97-AF65-F5344CB8AC3E}">
        <p14:creationId xmlns:p14="http://schemas.microsoft.com/office/powerpoint/2010/main" val="140411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81249" y="4973486"/>
            <a:ext cx="7843590" cy="542845"/>
          </a:xfrm>
          <a:prstGeom prst="rect">
            <a:avLst/>
          </a:prstGeom>
          <a:solidFill>
            <a:schemeClr val="accent5">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srgbClr val="FFFFFF"/>
                </a:solidFill>
                <a:latin typeface="Tw Cen MT" panose="020B0602020104020603"/>
              </a:rPr>
              <a:t>VMs and VM Scale Sets</a:t>
            </a:r>
          </a:p>
        </p:txBody>
      </p:sp>
      <p:sp>
        <p:nvSpPr>
          <p:cNvPr id="6" name="Rectangle 5"/>
          <p:cNvSpPr/>
          <p:nvPr/>
        </p:nvSpPr>
        <p:spPr>
          <a:xfrm>
            <a:off x="6734761" y="5591737"/>
            <a:ext cx="4190078"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srgbClr val="404040"/>
                </a:solidFill>
                <a:latin typeface="Tw Cen MT" panose="020B0602020104020603"/>
              </a:rPr>
              <a:t>Azure Public Cloud</a:t>
            </a:r>
          </a:p>
        </p:txBody>
      </p:sp>
      <p:sp>
        <p:nvSpPr>
          <p:cNvPr id="7" name="Rectangle 6"/>
          <p:cNvSpPr/>
          <p:nvPr/>
        </p:nvSpPr>
        <p:spPr>
          <a:xfrm>
            <a:off x="3065552" y="5598322"/>
            <a:ext cx="3551177"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a:solidFill>
                  <a:srgbClr val="404040"/>
                </a:solidFill>
                <a:latin typeface="Tw Cen MT" panose="020B0602020104020603"/>
              </a:rPr>
              <a:t>Azure Stack</a:t>
            </a:r>
            <a:endParaRPr lang="en-US" sz="1687" dirty="0">
              <a:solidFill>
                <a:srgbClr val="404040"/>
              </a:solidFill>
              <a:latin typeface="Tw Cen MT" panose="020B0602020104020603"/>
            </a:endParaRPr>
          </a:p>
        </p:txBody>
      </p:sp>
      <p:sp>
        <p:nvSpPr>
          <p:cNvPr id="11" name="Rectangle 10"/>
          <p:cNvSpPr/>
          <p:nvPr/>
        </p:nvSpPr>
        <p:spPr>
          <a:xfrm>
            <a:off x="5407703" y="4373746"/>
            <a:ext cx="5517136" cy="496708"/>
          </a:xfrm>
          <a:prstGeom prst="rect">
            <a:avLst/>
          </a:prstGeom>
          <a:solidFill>
            <a:schemeClr val="tx2"/>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VM Extensions</a:t>
            </a:r>
          </a:p>
        </p:txBody>
      </p:sp>
      <p:sp>
        <p:nvSpPr>
          <p:cNvPr id="22" name="Rectangle 21"/>
          <p:cNvSpPr/>
          <p:nvPr/>
        </p:nvSpPr>
        <p:spPr>
          <a:xfrm>
            <a:off x="5407703" y="3133394"/>
            <a:ext cx="1111852" cy="1158361"/>
          </a:xfrm>
          <a:prstGeom prst="rect">
            <a:avLst/>
          </a:prstGeom>
          <a:solidFill>
            <a:srgbClr val="92D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prstClr val="white"/>
                </a:solidFill>
                <a:latin typeface="Tw Cen MT" panose="020B0602020104020603"/>
              </a:rPr>
              <a:t>SCALR, RightScale, </a:t>
            </a:r>
          </a:p>
          <a:p>
            <a:pPr algn="ctr" defTabSz="856961"/>
            <a:r>
              <a:rPr lang="en-US" sz="1687" dirty="0">
                <a:solidFill>
                  <a:prstClr val="white"/>
                </a:solidFill>
                <a:latin typeface="Tw Cen MT" panose="020B0602020104020603"/>
              </a:rPr>
              <a:t>Mesos, Swarm</a:t>
            </a:r>
          </a:p>
        </p:txBody>
      </p:sp>
      <p:sp>
        <p:nvSpPr>
          <p:cNvPr id="30" name="Rectangle 29"/>
          <p:cNvSpPr/>
          <p:nvPr/>
        </p:nvSpPr>
        <p:spPr>
          <a:xfrm>
            <a:off x="8686493" y="3128355"/>
            <a:ext cx="2254041" cy="1142358"/>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Service Fabric </a:t>
            </a:r>
          </a:p>
        </p:txBody>
      </p:sp>
      <p:sp>
        <p:nvSpPr>
          <p:cNvPr id="35" name="Rectangle 34"/>
          <p:cNvSpPr/>
          <p:nvPr/>
        </p:nvSpPr>
        <p:spPr>
          <a:xfrm>
            <a:off x="6541921" y="3133394"/>
            <a:ext cx="1001081"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Batch</a:t>
            </a:r>
          </a:p>
        </p:txBody>
      </p:sp>
      <p:sp>
        <p:nvSpPr>
          <p:cNvPr id="36" name="Rectangle 35"/>
          <p:cNvSpPr/>
          <p:nvPr/>
        </p:nvSpPr>
        <p:spPr>
          <a:xfrm>
            <a:off x="8566450" y="2506969"/>
            <a:ext cx="2358389"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App Service</a:t>
            </a:r>
          </a:p>
        </p:txBody>
      </p:sp>
      <p:sp>
        <p:nvSpPr>
          <p:cNvPr id="37" name="Rectangle 36"/>
          <p:cNvSpPr/>
          <p:nvPr/>
        </p:nvSpPr>
        <p:spPr>
          <a:xfrm>
            <a:off x="6987348" y="2506969"/>
            <a:ext cx="1508447"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Media</a:t>
            </a:r>
            <a:endParaRPr lang="en-US" sz="2624" dirty="0">
              <a:solidFill>
                <a:prstClr val="white"/>
              </a:solidFill>
              <a:latin typeface="Tw Cen MT" panose="020B0602020104020603"/>
            </a:endParaRPr>
          </a:p>
        </p:txBody>
      </p:sp>
      <p:sp>
        <p:nvSpPr>
          <p:cNvPr id="38" name="Rectangle 37"/>
          <p:cNvSpPr/>
          <p:nvPr/>
        </p:nvSpPr>
        <p:spPr>
          <a:xfrm>
            <a:off x="9001414" y="1924981"/>
            <a:ext cx="943205" cy="506816"/>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500" dirty="0">
                <a:solidFill>
                  <a:prstClr val="white"/>
                </a:solidFill>
                <a:latin typeface="Tw Cen MT" panose="020B0602020104020603"/>
              </a:rPr>
              <a:t>Web </a:t>
            </a:r>
            <a:br>
              <a:rPr lang="en-US" sz="1500" dirty="0">
                <a:solidFill>
                  <a:prstClr val="white"/>
                </a:solidFill>
                <a:latin typeface="Tw Cen MT" panose="020B0602020104020603"/>
              </a:rPr>
            </a:br>
            <a:r>
              <a:rPr lang="en-US" sz="1500" dirty="0">
                <a:solidFill>
                  <a:prstClr val="white"/>
                </a:solidFill>
                <a:latin typeface="Tw Cen MT" panose="020B0602020104020603"/>
              </a:rPr>
              <a:t>Apps</a:t>
            </a:r>
          </a:p>
        </p:txBody>
      </p:sp>
      <p:sp>
        <p:nvSpPr>
          <p:cNvPr id="39" name="Rectangle 38"/>
          <p:cNvSpPr/>
          <p:nvPr/>
        </p:nvSpPr>
        <p:spPr>
          <a:xfrm>
            <a:off x="10125666" y="1924981"/>
            <a:ext cx="799174" cy="497271"/>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313" dirty="0">
                <a:solidFill>
                  <a:prstClr val="white"/>
                </a:solidFill>
                <a:latin typeface="Tw Cen MT" panose="020B0602020104020603"/>
              </a:rPr>
              <a:t>Mobile</a:t>
            </a:r>
          </a:p>
          <a:p>
            <a:pPr algn="ctr" defTabSz="856961"/>
            <a:r>
              <a:rPr lang="en-US" sz="1313" dirty="0">
                <a:solidFill>
                  <a:prstClr val="white"/>
                </a:solidFill>
                <a:latin typeface="Tw Cen MT" panose="020B0602020104020603"/>
              </a:rPr>
              <a:t>Apps</a:t>
            </a:r>
          </a:p>
        </p:txBody>
      </p:sp>
      <p:sp>
        <p:nvSpPr>
          <p:cNvPr id="4" name="Rectangle 3"/>
          <p:cNvSpPr/>
          <p:nvPr/>
        </p:nvSpPr>
        <p:spPr>
          <a:xfrm>
            <a:off x="1156243" y="5598323"/>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500" dirty="0">
                <a:solidFill>
                  <a:srgbClr val="FFFFFF"/>
                </a:solidFill>
                <a:latin typeface="Tw Cen MT" panose="020B0602020104020603"/>
              </a:rPr>
              <a:t>Infrastructure</a:t>
            </a:r>
          </a:p>
        </p:txBody>
      </p:sp>
      <p:sp>
        <p:nvSpPr>
          <p:cNvPr id="53" name="Rectangle 52"/>
          <p:cNvSpPr/>
          <p:nvPr/>
        </p:nvSpPr>
        <p:spPr>
          <a:xfrm>
            <a:off x="1156243" y="467849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IaaS and IaaS+</a:t>
            </a:r>
          </a:p>
        </p:txBody>
      </p:sp>
      <p:sp>
        <p:nvSpPr>
          <p:cNvPr id="23" name="Rectangle 22"/>
          <p:cNvSpPr/>
          <p:nvPr/>
        </p:nvSpPr>
        <p:spPr bwMode="auto">
          <a:xfrm>
            <a:off x="-1115371" y="229577"/>
            <a:ext cx="9801865" cy="910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algn="ctr" defTabSz="856681" fontAlgn="base">
              <a:lnSpc>
                <a:spcPct val="90000"/>
              </a:lnSpc>
              <a:spcBef>
                <a:spcPct val="0"/>
              </a:spcBef>
              <a:spcAft>
                <a:spcPct val="0"/>
              </a:spcAft>
            </a:pPr>
            <a:endParaRPr lang="en-US" sz="5512" dirty="0">
              <a:solidFill>
                <a:srgbClr val="FFFFFF"/>
              </a:solidFill>
              <a:latin typeface="Tw Cen MT" panose="020B0602020104020603"/>
              <a:ea typeface="Segoe UI" pitchFamily="34" charset="0"/>
              <a:cs typeface="Segoe UI" pitchFamily="34" charset="0"/>
            </a:endParaRPr>
          </a:p>
        </p:txBody>
      </p:sp>
      <p:sp>
        <p:nvSpPr>
          <p:cNvPr id="2" name="Title 1"/>
          <p:cNvSpPr>
            <a:spLocks noGrp="1"/>
          </p:cNvSpPr>
          <p:nvPr>
            <p:ph type="title" idx="4294967295"/>
          </p:nvPr>
        </p:nvSpPr>
        <p:spPr>
          <a:xfrm>
            <a:off x="1156243" y="288525"/>
            <a:ext cx="10022152" cy="967246"/>
          </a:xfrm>
        </p:spPr>
        <p:txBody>
          <a:bodyPr/>
          <a:lstStyle/>
          <a:p>
            <a:r>
              <a:rPr lang="en-US" dirty="0" smtClean="0"/>
              <a:t>Where to place Service Fabric</a:t>
            </a:r>
            <a:endParaRPr lang="en-US" dirty="0"/>
          </a:p>
        </p:txBody>
      </p:sp>
      <p:sp>
        <p:nvSpPr>
          <p:cNvPr id="33" name="Rectangle 32"/>
          <p:cNvSpPr/>
          <p:nvPr/>
        </p:nvSpPr>
        <p:spPr>
          <a:xfrm>
            <a:off x="1089972" y="374143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Cluster Orchestration</a:t>
            </a:r>
          </a:p>
        </p:txBody>
      </p:sp>
      <p:sp>
        <p:nvSpPr>
          <p:cNvPr id="10" name="Rectangle 9"/>
          <p:cNvSpPr/>
          <p:nvPr/>
        </p:nvSpPr>
        <p:spPr>
          <a:xfrm>
            <a:off x="1272290" y="2164501"/>
            <a:ext cx="623366" cy="19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12" name="TextBox 11"/>
          <p:cNvSpPr txBox="1"/>
          <p:nvPr/>
        </p:nvSpPr>
        <p:spPr>
          <a:xfrm>
            <a:off x="1873051" y="2057539"/>
            <a:ext cx="1238964" cy="350128"/>
          </a:xfrm>
          <a:prstGeom prst="rect">
            <a:avLst/>
          </a:prstGeom>
          <a:noFill/>
        </p:spPr>
        <p:txBody>
          <a:bodyPr wrap="none" rtlCol="0">
            <a:spAutoFit/>
          </a:bodyPr>
          <a:lstStyle/>
          <a:p>
            <a:r>
              <a:rPr lang="en-US" sz="1687" dirty="0">
                <a:latin typeface="Tw Cen MT" panose="020B0602020104020603"/>
              </a:rPr>
              <a:t>PaaS Layers</a:t>
            </a:r>
          </a:p>
        </p:txBody>
      </p:sp>
      <p:sp>
        <p:nvSpPr>
          <p:cNvPr id="32" name="Rectangle 31"/>
          <p:cNvSpPr/>
          <p:nvPr/>
        </p:nvSpPr>
        <p:spPr>
          <a:xfrm>
            <a:off x="1281024" y="2431798"/>
            <a:ext cx="623366" cy="1969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34" name="TextBox 33"/>
          <p:cNvSpPr txBox="1"/>
          <p:nvPr/>
        </p:nvSpPr>
        <p:spPr>
          <a:xfrm>
            <a:off x="1900530" y="2326527"/>
            <a:ext cx="1985359" cy="350128"/>
          </a:xfrm>
          <a:prstGeom prst="rect">
            <a:avLst/>
          </a:prstGeom>
          <a:noFill/>
        </p:spPr>
        <p:txBody>
          <a:bodyPr wrap="none" rtlCol="0">
            <a:spAutoFit/>
          </a:bodyPr>
          <a:lstStyle/>
          <a:p>
            <a:r>
              <a:rPr lang="en-US" sz="1687" dirty="0">
                <a:latin typeface="Tw Cen MT" panose="020B0602020104020603"/>
              </a:rPr>
              <a:t>Cluster Orchestration</a:t>
            </a:r>
          </a:p>
        </p:txBody>
      </p:sp>
      <p:sp>
        <p:nvSpPr>
          <p:cNvPr id="42" name="Rectangle 41"/>
          <p:cNvSpPr/>
          <p:nvPr/>
        </p:nvSpPr>
        <p:spPr>
          <a:xfrm>
            <a:off x="1281024" y="2713041"/>
            <a:ext cx="623366" cy="1969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43" name="TextBox 42"/>
          <p:cNvSpPr txBox="1"/>
          <p:nvPr/>
        </p:nvSpPr>
        <p:spPr>
          <a:xfrm>
            <a:off x="1909266" y="2613954"/>
            <a:ext cx="1341111" cy="350128"/>
          </a:xfrm>
          <a:prstGeom prst="rect">
            <a:avLst/>
          </a:prstGeom>
          <a:noFill/>
        </p:spPr>
        <p:txBody>
          <a:bodyPr wrap="none" rtlCol="0">
            <a:spAutoFit/>
          </a:bodyPr>
          <a:lstStyle/>
          <a:p>
            <a:r>
              <a:rPr lang="en-US" sz="1687" dirty="0">
                <a:latin typeface="Tw Cen MT" panose="020B0602020104020603"/>
              </a:rPr>
              <a:t>Vertical PaaS</a:t>
            </a:r>
          </a:p>
        </p:txBody>
      </p:sp>
      <p:sp>
        <p:nvSpPr>
          <p:cNvPr id="3" name="Rounded Rectangle 2"/>
          <p:cNvSpPr/>
          <p:nvPr/>
        </p:nvSpPr>
        <p:spPr bwMode="auto">
          <a:xfrm>
            <a:off x="3065552" y="6173854"/>
            <a:ext cx="3725588"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IaaS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p:cNvSpPr/>
          <p:nvPr/>
        </p:nvSpPr>
        <p:spPr bwMode="auto">
          <a:xfrm>
            <a:off x="6307778" y="6177992"/>
            <a:ext cx="4648287"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PaaS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7586407" y="3146631"/>
            <a:ext cx="1095623"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67" dirty="0">
                <a:solidFill>
                  <a:prstClr val="white"/>
                </a:solidFill>
                <a:latin typeface="Tw Cen MT" panose="020B0602020104020603"/>
              </a:rPr>
              <a:t>Containers</a:t>
            </a:r>
            <a:endParaRPr lang="en-US" sz="1667" dirty="0">
              <a:solidFill>
                <a:prstClr val="white"/>
              </a:solidFill>
              <a:latin typeface="Tw Cen MT" panose="020B0602020104020603"/>
            </a:endParaRPr>
          </a:p>
        </p:txBody>
      </p:sp>
    </p:spTree>
    <p:extLst>
      <p:ext uri="{BB962C8B-B14F-4D97-AF65-F5344CB8AC3E}">
        <p14:creationId xmlns:p14="http://schemas.microsoft.com/office/powerpoint/2010/main" val="3524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22" grpId="0" animBg="1"/>
      <p:bldP spid="30" grpId="0" animBg="1"/>
      <p:bldP spid="35" grpId="0" animBg="1"/>
      <p:bldP spid="36" grpId="0" animBg="1"/>
      <p:bldP spid="37" grpId="0" animBg="1"/>
      <p:bldP spid="38" grpId="0" animBg="1"/>
      <p:bldP spid="39" grpId="0" animBg="1"/>
      <p:bldP spid="4" grpId="0"/>
      <p:bldP spid="53" grpId="0"/>
      <p:bldP spid="33" grpId="0"/>
      <p:bldP spid="10" grpId="0" animBg="1"/>
      <p:bldP spid="12" grpId="0"/>
      <p:bldP spid="32" grpId="0" animBg="1"/>
      <p:bldP spid="34" grpId="0"/>
      <p:bldP spid="42" grpId="0" animBg="1"/>
      <p:bldP spid="43" grpId="0"/>
      <p:bldP spid="3"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smtClean="0"/>
              <a:t>Microsoft Azure Service Fabric</a:t>
            </a:r>
            <a:br>
              <a:rPr lang="en-US" dirty="0" smtClean="0"/>
            </a:br>
            <a:r>
              <a:rPr lang="en-US" sz="2745" dirty="0"/>
              <a:t>A platform for reliable, hyperscale, microservice-based applications</a:t>
            </a:r>
            <a:endParaRPr lang="en-US" sz="2745" dirty="0"/>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 Stack</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endParaRPr lang="en-US" sz="1176" b="1" dirty="0">
              <a:solidFill>
                <a:srgbClr val="FFFFFF"/>
              </a:solidFill>
              <a:latin typeface="Segoe UI Light"/>
            </a:endParaRP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err="1">
                <a:solidFill>
                  <a:srgbClr val="FFFFFF"/>
                </a:solidFill>
                <a:latin typeface="Segoe UI Light"/>
              </a:rPr>
              <a:t>Stateful</a:t>
            </a:r>
            <a:r>
              <a:rPr lang="en-US" sz="1176" b="1" dirty="0">
                <a:solidFill>
                  <a:srgbClr val="FFFFFF"/>
                </a:solidFill>
                <a:latin typeface="Segoe UI Light"/>
              </a:rPr>
              <a:t>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t>
            </a:r>
            <a:r>
              <a:rPr lang="en-US" sz="1176" b="1" dirty="0">
                <a:solidFill>
                  <a:srgbClr val="FFFFFF"/>
                </a:solidFill>
                <a:latin typeface="Segoe UI Light"/>
              </a:rPr>
              <a:t>&amp;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a:t>
            </a:r>
            <a:r>
              <a:rPr lang="en-US" sz="1176" b="1" dirty="0">
                <a:solidFill>
                  <a:srgbClr val="FFFFFF"/>
                </a:solidFill>
                <a:latin typeface="Segoe UI Light"/>
              </a:rPr>
              <a:t>programming </a:t>
            </a:r>
            <a:r>
              <a:rPr lang="en-US" sz="1176" b="1" dirty="0">
                <a:solidFill>
                  <a:srgbClr val="FFFFFF"/>
                </a:solidFill>
                <a:latin typeface="Segoe UI Light"/>
              </a:rPr>
              <a:t>models</a:t>
            </a:r>
            <a:endParaRPr lang="en-US" sz="1176" b="1" dirty="0">
              <a:solidFill>
                <a:srgbClr val="FFFFFF"/>
              </a:solidFill>
              <a:latin typeface="Segoe UI Light"/>
            </a:endParaRP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1723941131"/>
      </p:ext>
    </p:extLst>
  </p:cSld>
  <p:clrMapOvr>
    <a:masterClrMapping/>
  </p:clrMapOvr>
  <p:transition advTm="150011">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Deploying Service Fabric</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30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err="1" smtClean="0"/>
              <a:t>Microservices</a:t>
            </a:r>
            <a:endParaRPr lang="en-US" dirty="0"/>
          </a:p>
        </p:txBody>
      </p:sp>
    </p:spTree>
    <p:extLst>
      <p:ext uri="{BB962C8B-B14F-4D97-AF65-F5344CB8AC3E}">
        <p14:creationId xmlns:p14="http://schemas.microsoft.com/office/powerpoint/2010/main" val="209176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History of microservices at Microsoft</a:t>
            </a:r>
            <a:endParaRPr lang="en-US" dirty="0"/>
          </a:p>
        </p:txBody>
      </p:sp>
      <p:sp>
        <p:nvSpPr>
          <p:cNvPr id="5" name="Content Placeholder 2"/>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Segoe UI Light" panose="020B0502040204020203" pitchFamily="34" charset="0"/>
                <a:cs typeface="Segoe UI Light" panose="020B0502040204020203" pitchFamily="34" charset="0"/>
              </a:rPr>
              <a:t>2003: “Windows Fabric” microservices platform project started </a:t>
            </a:r>
          </a:p>
          <a:p>
            <a:r>
              <a:rPr lang="en-US" dirty="0" smtClean="0">
                <a:latin typeface="Segoe UI Light" panose="020B0502040204020203" pitchFamily="34" charset="0"/>
                <a:cs typeface="Segoe UI Light" panose="020B0502040204020203" pitchFamily="34" charset="0"/>
              </a:rPr>
              <a:t>2007: Azure SQL DB service project starts with Windows Fabric</a:t>
            </a:r>
          </a:p>
          <a:p>
            <a:r>
              <a:rPr lang="en-US" dirty="0" smtClean="0">
                <a:latin typeface="Segoe UI Light" panose="020B0502040204020203" pitchFamily="34" charset="0"/>
                <a:cs typeface="Segoe UI Light" panose="020B0502040204020203" pitchFamily="34" charset="0"/>
              </a:rPr>
              <a:t>2009- many Azure and Microsoft services use Windows Fabric</a:t>
            </a:r>
          </a:p>
          <a:p>
            <a:r>
              <a:rPr lang="en-US" dirty="0" smtClean="0">
                <a:latin typeface="Segoe UI Light" panose="020B0502040204020203" pitchFamily="34" charset="0"/>
                <a:cs typeface="Segoe UI Light" panose="020B0502040204020203" pitchFamily="34" charset="0"/>
              </a:rPr>
              <a:t>2014: Decision to make Windows Fabric a public platform – renamed to Service Fabric</a:t>
            </a:r>
          </a:p>
          <a:p>
            <a:r>
              <a:rPr lang="en-US" dirty="0" smtClean="0">
                <a:latin typeface="Segoe UI Light" panose="020B0502040204020203" pitchFamily="34" charset="0"/>
                <a:cs typeface="Segoe UI Light" panose="020B0502040204020203" pitchFamily="34" charset="0"/>
              </a:rPr>
              <a:t>April 2015: Developer preview released at //build</a:t>
            </a:r>
          </a:p>
          <a:p>
            <a:r>
              <a:rPr lang="en-US" dirty="0" smtClean="0">
                <a:latin typeface="Segoe UI Light" panose="020B0502040204020203" pitchFamily="34" charset="0"/>
                <a:cs typeface="Segoe UI Light" panose="020B0502040204020203" pitchFamily="34" charset="0"/>
              </a:rPr>
              <a:t>November 2015: Public preview of Azure Service Fabric</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20408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 </a:t>
            </a:r>
            <a:r>
              <a:rPr lang="en-US" dirty="0" err="1"/>
              <a:t>M</a:t>
            </a:r>
            <a:r>
              <a:rPr lang="en-US" dirty="0" err="1" smtClean="0"/>
              <a:t>icroservice</a:t>
            </a:r>
            <a:r>
              <a:rPr lang="en-US" dirty="0"/>
              <a:t>?</a:t>
            </a:r>
          </a:p>
        </p:txBody>
      </p:sp>
      <p:sp>
        <p:nvSpPr>
          <p:cNvPr id="4" name="Content Placeholder 3"/>
          <p:cNvSpPr>
            <a:spLocks noGrp="1"/>
          </p:cNvSpPr>
          <p:nvPr>
            <p:ph sz="quarter" idx="4294967295"/>
          </p:nvPr>
        </p:nvSpPr>
        <p:spPr>
          <a:xfrm>
            <a:off x="610378" y="1219514"/>
            <a:ext cx="10971244" cy="4937060"/>
          </a:xfrm>
          <a:prstGeom prst="rect">
            <a:avLst/>
          </a:prstGeom>
        </p:spPr>
        <p:txBody>
          <a:bodyPr>
            <a:normAutofit fontScale="85000" lnSpcReduction="20000"/>
          </a:bodyPr>
          <a:lstStyle/>
          <a:p>
            <a:r>
              <a:rPr lang="en-US" dirty="0" smtClean="0"/>
              <a:t>Is (</a:t>
            </a:r>
            <a:r>
              <a:rPr lang="en-US" i="1" dirty="0" smtClean="0"/>
              <a:t>logic + state</a:t>
            </a:r>
            <a:r>
              <a:rPr lang="en-US" dirty="0" smtClean="0"/>
              <a:t>) that is independently </a:t>
            </a:r>
            <a:r>
              <a:rPr lang="en-US" dirty="0"/>
              <a:t>versioned, deployed, and </a:t>
            </a:r>
            <a:r>
              <a:rPr lang="en-US" dirty="0" smtClean="0"/>
              <a:t>scaled</a:t>
            </a:r>
          </a:p>
          <a:p>
            <a:r>
              <a:rPr lang="en-US" dirty="0"/>
              <a:t>Has a unique </a:t>
            </a:r>
            <a:r>
              <a:rPr lang="en-US" dirty="0" smtClean="0"/>
              <a:t>name that can be resolved</a:t>
            </a:r>
            <a:endParaRPr lang="en-US" dirty="0"/>
          </a:p>
          <a:p>
            <a:pPr marL="336145" lvl="1" indent="0">
              <a:buNone/>
            </a:pPr>
            <a:r>
              <a:rPr lang="en-US" dirty="0"/>
              <a:t>e.g.  fabric</a:t>
            </a:r>
            <a:r>
              <a:rPr lang="en-US" dirty="0" smtClean="0"/>
              <a:t>:/</a:t>
            </a:r>
            <a:r>
              <a:rPr lang="en-US" dirty="0" err="1" smtClean="0"/>
              <a:t>kristiansapp</a:t>
            </a:r>
            <a:r>
              <a:rPr lang="en-US" dirty="0" smtClean="0"/>
              <a:t>/</a:t>
            </a:r>
            <a:r>
              <a:rPr lang="en-US" dirty="0" err="1" smtClean="0"/>
              <a:t>kristiansservice</a:t>
            </a:r>
            <a:endParaRPr lang="en-US" dirty="0"/>
          </a:p>
          <a:p>
            <a:r>
              <a:rPr lang="en-US" dirty="0" smtClean="0"/>
              <a:t>Interacts with other microservices over well defined interfaces and protocols like REST</a:t>
            </a:r>
            <a:endParaRPr lang="en-US" dirty="0"/>
          </a:p>
          <a:p>
            <a:r>
              <a:rPr lang="en-US" dirty="0" smtClean="0"/>
              <a:t>Remains always logically consistent in the presence of failures</a:t>
            </a:r>
          </a:p>
          <a:p>
            <a:r>
              <a:rPr lang="en-US" dirty="0" smtClean="0"/>
              <a:t>Hosted inside a “container” (code + </a:t>
            </a:r>
            <a:r>
              <a:rPr lang="en-US" dirty="0" err="1" smtClean="0"/>
              <a:t>config</a:t>
            </a:r>
            <a:r>
              <a:rPr lang="en-US" dirty="0" smtClean="0"/>
              <a:t>)</a:t>
            </a:r>
          </a:p>
          <a:p>
            <a:r>
              <a:rPr lang="en-US" dirty="0" smtClean="0"/>
              <a:t>Can be written in any language and framework</a:t>
            </a:r>
          </a:p>
          <a:p>
            <a:pPr lvl="1"/>
            <a:r>
              <a:rPr lang="en-US" dirty="0"/>
              <a:t>node.js, Java VMs, any </a:t>
            </a:r>
            <a:r>
              <a:rPr lang="en-US" dirty="0" smtClean="0"/>
              <a:t>EXE</a:t>
            </a:r>
          </a:p>
          <a:p>
            <a:r>
              <a:rPr lang="en-US" dirty="0" smtClean="0"/>
              <a:t>Developed by a small engineering team</a:t>
            </a:r>
          </a:p>
        </p:txBody>
      </p:sp>
    </p:spTree>
    <p:extLst>
      <p:ext uri="{BB962C8B-B14F-4D97-AF65-F5344CB8AC3E}">
        <p14:creationId xmlns:p14="http://schemas.microsoft.com/office/powerpoint/2010/main" val="38553963"/>
      </p:ext>
    </p:extLst>
  </p:cSld>
  <p:clrMapOvr>
    <a:masterClrMapping/>
  </p:clrMapOvr>
  <p:transition advTm="12618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37359" y="3019468"/>
            <a:ext cx="5139452" cy="32284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9015870" y="3192505"/>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6"/>
          <p:cNvSpPr txBox="1"/>
          <p:nvPr/>
        </p:nvSpPr>
        <p:spPr>
          <a:xfrm rot="5400000">
            <a:off x="9676118" y="4572888"/>
            <a:ext cx="3677281" cy="420157"/>
          </a:xfrm>
          <a:prstGeom prst="rect">
            <a:avLst/>
          </a:prstGeom>
          <a:noFill/>
        </p:spPr>
        <p:txBody>
          <a:bodyPr wrap="squar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solidFill>
                  <a:schemeClr val="bg1"/>
                </a:solidFill>
                <a:latin typeface="Segoe UI Semibold" panose="020B0702040204020203" pitchFamily="34" charset="0"/>
                <a:cs typeface="Segoe UI Semibold" panose="020B0702040204020203" pitchFamily="34" charset="0"/>
              </a:rPr>
              <a:t>Cluster</a:t>
            </a:r>
            <a:endParaRPr lang="en-US" sz="2400" dirty="0">
              <a:solidFill>
                <a:schemeClr val="bg1"/>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4112825" y="1406051"/>
            <a:ext cx="662471" cy="659804"/>
            <a:chOff x="5058881" y="2066261"/>
            <a:chExt cx="1003297" cy="999257"/>
          </a:xfrm>
        </p:grpSpPr>
        <p:pic>
          <p:nvPicPr>
            <p:cNvPr id="76" name="Picture 75"/>
            <p:cNvPicPr>
              <a:picLocks noChangeAspect="1"/>
            </p:cNvPicPr>
            <p:nvPr/>
          </p:nvPicPr>
          <p:blipFill>
            <a:blip r:embed="rId2"/>
            <a:stretch>
              <a:fillRect/>
            </a:stretch>
          </p:blipFill>
          <p:spPr>
            <a:xfrm>
              <a:off x="5136128" y="2144327"/>
              <a:ext cx="594038" cy="590544"/>
            </a:xfrm>
            <a:prstGeom prst="rect">
              <a:avLst/>
            </a:prstGeom>
          </p:spPr>
        </p:pic>
        <p:pic>
          <p:nvPicPr>
            <p:cNvPr id="77" name="Picture 76"/>
            <p:cNvPicPr>
              <a:picLocks noChangeAspect="1"/>
            </p:cNvPicPr>
            <p:nvPr/>
          </p:nvPicPr>
          <p:blipFill>
            <a:blip r:embed="rId2"/>
            <a:stretch>
              <a:fillRect/>
            </a:stretch>
          </p:blipFill>
          <p:spPr>
            <a:xfrm>
              <a:off x="5428248" y="2199042"/>
              <a:ext cx="594038" cy="590544"/>
            </a:xfrm>
            <a:prstGeom prst="rect">
              <a:avLst/>
            </a:prstGeom>
          </p:spPr>
        </p:pic>
        <p:pic>
          <p:nvPicPr>
            <p:cNvPr id="78" name="Picture 77"/>
            <p:cNvPicPr>
              <a:picLocks noChangeAspect="1"/>
            </p:cNvPicPr>
            <p:nvPr/>
          </p:nvPicPr>
          <p:blipFill>
            <a:blip r:embed="rId2"/>
            <a:stretch>
              <a:fillRect/>
            </a:stretch>
          </p:blipFill>
          <p:spPr>
            <a:xfrm>
              <a:off x="5359080" y="2429201"/>
              <a:ext cx="594038" cy="590544"/>
            </a:xfrm>
            <a:prstGeom prst="rect">
              <a:avLst/>
            </a:prstGeom>
          </p:spPr>
        </p:pic>
        <p:sp>
          <p:nvSpPr>
            <p:cNvPr id="79" name="Rectangle 78"/>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80" name="Rectangle 79"/>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1" name="Rectangle 80"/>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2" name="Rectangle 81"/>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3" name="Rectangle 82"/>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8" name="Group 7"/>
          <p:cNvGrpSpPr/>
          <p:nvPr/>
        </p:nvGrpSpPr>
        <p:grpSpPr>
          <a:xfrm>
            <a:off x="4101102" y="1434440"/>
            <a:ext cx="662471" cy="659804"/>
            <a:chOff x="5058881" y="2066261"/>
            <a:chExt cx="1003297" cy="999257"/>
          </a:xfrm>
        </p:grpSpPr>
        <p:pic>
          <p:nvPicPr>
            <p:cNvPr id="68" name="Picture 67"/>
            <p:cNvPicPr>
              <a:picLocks noChangeAspect="1"/>
            </p:cNvPicPr>
            <p:nvPr/>
          </p:nvPicPr>
          <p:blipFill>
            <a:blip r:embed="rId2"/>
            <a:stretch>
              <a:fillRect/>
            </a:stretch>
          </p:blipFill>
          <p:spPr>
            <a:xfrm>
              <a:off x="5136128" y="2144327"/>
              <a:ext cx="594038" cy="590544"/>
            </a:xfrm>
            <a:prstGeom prst="rect">
              <a:avLst/>
            </a:prstGeom>
          </p:spPr>
        </p:pic>
        <p:pic>
          <p:nvPicPr>
            <p:cNvPr id="69" name="Picture 68"/>
            <p:cNvPicPr>
              <a:picLocks noChangeAspect="1"/>
            </p:cNvPicPr>
            <p:nvPr/>
          </p:nvPicPr>
          <p:blipFill>
            <a:blip r:embed="rId2"/>
            <a:stretch>
              <a:fillRect/>
            </a:stretch>
          </p:blipFill>
          <p:spPr>
            <a:xfrm>
              <a:off x="5428248" y="2199042"/>
              <a:ext cx="594038" cy="590544"/>
            </a:xfrm>
            <a:prstGeom prst="rect">
              <a:avLst/>
            </a:prstGeom>
          </p:spPr>
        </p:pic>
        <p:pic>
          <p:nvPicPr>
            <p:cNvPr id="70" name="Picture 69"/>
            <p:cNvPicPr>
              <a:picLocks noChangeAspect="1"/>
            </p:cNvPicPr>
            <p:nvPr/>
          </p:nvPicPr>
          <p:blipFill>
            <a:blip r:embed="rId2"/>
            <a:stretch>
              <a:fillRect/>
            </a:stretch>
          </p:blipFill>
          <p:spPr>
            <a:xfrm>
              <a:off x="5359080" y="2429201"/>
              <a:ext cx="594038" cy="590544"/>
            </a:xfrm>
            <a:prstGeom prst="rect">
              <a:avLst/>
            </a:prstGeom>
          </p:spPr>
        </p:pic>
        <p:sp>
          <p:nvSpPr>
            <p:cNvPr id="71" name="Rectangle 70"/>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72" name="Rectangle 71"/>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3" name="Rectangle 72"/>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4" name="Rectangle 73"/>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5" name="Rectangle 74"/>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9" name="Group 8"/>
          <p:cNvGrpSpPr/>
          <p:nvPr/>
        </p:nvGrpSpPr>
        <p:grpSpPr>
          <a:xfrm>
            <a:off x="4101730" y="1416855"/>
            <a:ext cx="662471" cy="659804"/>
            <a:chOff x="5058881" y="2066261"/>
            <a:chExt cx="1003297" cy="999257"/>
          </a:xfrm>
        </p:grpSpPr>
        <p:pic>
          <p:nvPicPr>
            <p:cNvPr id="60" name="Picture 59"/>
            <p:cNvPicPr>
              <a:picLocks noChangeAspect="1"/>
            </p:cNvPicPr>
            <p:nvPr/>
          </p:nvPicPr>
          <p:blipFill>
            <a:blip r:embed="rId2"/>
            <a:stretch>
              <a:fillRect/>
            </a:stretch>
          </p:blipFill>
          <p:spPr>
            <a:xfrm>
              <a:off x="5136128" y="2144327"/>
              <a:ext cx="594038" cy="590544"/>
            </a:xfrm>
            <a:prstGeom prst="rect">
              <a:avLst/>
            </a:prstGeom>
          </p:spPr>
        </p:pic>
        <p:pic>
          <p:nvPicPr>
            <p:cNvPr id="61" name="Picture 60"/>
            <p:cNvPicPr>
              <a:picLocks noChangeAspect="1"/>
            </p:cNvPicPr>
            <p:nvPr/>
          </p:nvPicPr>
          <p:blipFill>
            <a:blip r:embed="rId2"/>
            <a:stretch>
              <a:fillRect/>
            </a:stretch>
          </p:blipFill>
          <p:spPr>
            <a:xfrm>
              <a:off x="5428248" y="2199042"/>
              <a:ext cx="594038" cy="590544"/>
            </a:xfrm>
            <a:prstGeom prst="rect">
              <a:avLst/>
            </a:prstGeom>
          </p:spPr>
        </p:pic>
        <p:pic>
          <p:nvPicPr>
            <p:cNvPr id="62" name="Picture 61"/>
            <p:cNvPicPr>
              <a:picLocks noChangeAspect="1"/>
            </p:cNvPicPr>
            <p:nvPr/>
          </p:nvPicPr>
          <p:blipFill>
            <a:blip r:embed="rId2"/>
            <a:stretch>
              <a:fillRect/>
            </a:stretch>
          </p:blipFill>
          <p:spPr>
            <a:xfrm>
              <a:off x="5359080" y="2429201"/>
              <a:ext cx="594038" cy="590544"/>
            </a:xfrm>
            <a:prstGeom prst="rect">
              <a:avLst/>
            </a:prstGeom>
          </p:spPr>
        </p:pic>
        <p:sp>
          <p:nvSpPr>
            <p:cNvPr id="63" name="Rectangle 62"/>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64" name="Rectangle 63"/>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5" name="Rectangle 64"/>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6" name="Rectangle 65"/>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7" name="Rectangle 66"/>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10" name="Rectangle 9"/>
          <p:cNvSpPr/>
          <p:nvPr/>
        </p:nvSpPr>
        <p:spPr>
          <a:xfrm>
            <a:off x="490928" y="2425788"/>
            <a:ext cx="3810574" cy="58443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by cloning the app on multiple servers, VMs, or containers</a:t>
            </a:r>
          </a:p>
        </p:txBody>
      </p:sp>
      <p:sp>
        <p:nvSpPr>
          <p:cNvPr id="11" name="Rectangle 10"/>
          <p:cNvSpPr/>
          <p:nvPr/>
        </p:nvSpPr>
        <p:spPr>
          <a:xfrm>
            <a:off x="772037" y="236393"/>
            <a:ext cx="24352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Monolithic</a:t>
            </a:r>
            <a:endParaRPr lang="en-US" sz="4000" kern="0" dirty="0">
              <a:latin typeface="+mj-lt"/>
              <a:cs typeface="Segoe UI Semibold" panose="020B0702040204020203" pitchFamily="34" charset="0"/>
            </a:endParaRPr>
          </a:p>
        </p:txBody>
      </p:sp>
      <p:sp>
        <p:nvSpPr>
          <p:cNvPr id="12" name="Rectangle 11"/>
          <p:cNvSpPr/>
          <p:nvPr/>
        </p:nvSpPr>
        <p:spPr>
          <a:xfrm>
            <a:off x="6537358" y="252428"/>
            <a:ext cx="3057247"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Microservices</a:t>
            </a:r>
            <a:endParaRPr lang="en-US" sz="4000" kern="0" dirty="0">
              <a:latin typeface="+mj-lt"/>
              <a:cs typeface="Segoe UI Semibold" panose="020B0702040204020203" pitchFamily="34" charset="0"/>
            </a:endParaRPr>
          </a:p>
        </p:txBody>
      </p:sp>
      <p:sp>
        <p:nvSpPr>
          <p:cNvPr id="13" name="Rectangle 12"/>
          <p:cNvSpPr/>
          <p:nvPr/>
        </p:nvSpPr>
        <p:spPr>
          <a:xfrm>
            <a:off x="6198126" y="1217206"/>
            <a:ext cx="3123757" cy="5746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Separate </a:t>
            </a:r>
            <a:r>
              <a:rPr lang="en-US" sz="1567" kern="0" dirty="0">
                <a:latin typeface="+mj-lt"/>
              </a:rPr>
              <a:t>functionality into separate smaller </a:t>
            </a:r>
            <a:r>
              <a:rPr lang="en-US" sz="1567" kern="0" dirty="0" smtClean="0">
                <a:latin typeface="+mj-lt"/>
              </a:rPr>
              <a:t>services</a:t>
            </a:r>
            <a:endParaRPr lang="en-US" sz="1567" kern="0" dirty="0">
              <a:latin typeface="+mj-lt"/>
            </a:endParaRPr>
          </a:p>
        </p:txBody>
      </p:sp>
      <p:sp>
        <p:nvSpPr>
          <p:cNvPr id="14" name="Rectangle 13"/>
          <p:cNvSpPr/>
          <p:nvPr/>
        </p:nvSpPr>
        <p:spPr>
          <a:xfrm>
            <a:off x="6189664" y="1843258"/>
            <a:ext cx="4621727" cy="10569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out by deploying each service independently, creating instances of these services across servers, VMs, or containers, acting together in a virtual cluster.</a:t>
            </a:r>
          </a:p>
        </p:txBody>
      </p:sp>
      <p:sp>
        <p:nvSpPr>
          <p:cNvPr id="15" name="Rectangle 14"/>
          <p:cNvSpPr/>
          <p:nvPr/>
        </p:nvSpPr>
        <p:spPr>
          <a:xfrm>
            <a:off x="467162" y="1343061"/>
            <a:ext cx="3388396" cy="815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Has </a:t>
            </a:r>
            <a:r>
              <a:rPr lang="en-US" sz="1567" kern="0" dirty="0">
                <a:latin typeface="+mj-lt"/>
              </a:rPr>
              <a:t>most of its functionality within a few processes that are componentized with libraries. </a:t>
            </a:r>
          </a:p>
        </p:txBody>
      </p:sp>
      <p:sp>
        <p:nvSpPr>
          <p:cNvPr id="16" name="Rectangle 15"/>
          <p:cNvSpPr/>
          <p:nvPr/>
        </p:nvSpPr>
        <p:spPr bwMode="auto">
          <a:xfrm>
            <a:off x="10621535" y="1251667"/>
            <a:ext cx="1003297" cy="999257"/>
          </a:xfrm>
          <a:prstGeom prst="rect">
            <a:avLst/>
          </a:prstGeom>
          <a:solidFill>
            <a:srgbClr val="E7E6E6"/>
          </a:solidFill>
          <a:ln w="10795" cap="flat" cmpd="sng" algn="ctr">
            <a:noFill/>
            <a:prstDash val="lgDash"/>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17" name="Rectangle 16"/>
          <p:cNvSpPr/>
          <p:nvPr/>
        </p:nvSpPr>
        <p:spPr>
          <a:xfrm>
            <a:off x="10832880" y="851110"/>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cxnSp>
        <p:nvCxnSpPr>
          <p:cNvPr id="18" name="Straight Connector 17"/>
          <p:cNvCxnSpPr/>
          <p:nvPr/>
        </p:nvCxnSpPr>
        <p:spPr>
          <a:xfrm flipH="1">
            <a:off x="5872596" y="280371"/>
            <a:ext cx="3546" cy="5978070"/>
          </a:xfrm>
          <a:prstGeom prst="line">
            <a:avLst/>
          </a:prstGeom>
          <a:noFill/>
          <a:ln w="15875" cap="flat" cmpd="sng" algn="ctr">
            <a:solidFill>
              <a:srgbClr val="969696"/>
            </a:solidFill>
            <a:prstDash val="solid"/>
            <a:miter lim="800000"/>
          </a:ln>
          <a:effectLst/>
        </p:spPr>
      </p:cxnSp>
      <p:sp>
        <p:nvSpPr>
          <p:cNvPr id="19" name="Rectangle 18"/>
          <p:cNvSpPr/>
          <p:nvPr/>
        </p:nvSpPr>
        <p:spPr bwMode="auto">
          <a:xfrm>
            <a:off x="822866" y="3224597"/>
            <a:ext cx="4111075"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822865" y="4221632"/>
            <a:ext cx="4111076"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Rectangle 20"/>
          <p:cNvSpPr/>
          <p:nvPr/>
        </p:nvSpPr>
        <p:spPr bwMode="auto">
          <a:xfrm>
            <a:off x="822864" y="5218667"/>
            <a:ext cx="4111077"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2" name="Group 21"/>
          <p:cNvGrpSpPr/>
          <p:nvPr/>
        </p:nvGrpSpPr>
        <p:grpSpPr>
          <a:xfrm>
            <a:off x="3930644" y="879003"/>
            <a:ext cx="1003297" cy="1371921"/>
            <a:chOff x="3926429" y="890591"/>
            <a:chExt cx="1003297" cy="1371921"/>
          </a:xfrm>
        </p:grpSpPr>
        <p:pic>
          <p:nvPicPr>
            <p:cNvPr id="51" name="Picture 50"/>
            <p:cNvPicPr>
              <a:picLocks noChangeAspect="1"/>
            </p:cNvPicPr>
            <p:nvPr/>
          </p:nvPicPr>
          <p:blipFill>
            <a:blip r:embed="rId2"/>
            <a:stretch>
              <a:fillRect/>
            </a:stretch>
          </p:blipFill>
          <p:spPr>
            <a:xfrm>
              <a:off x="4003676" y="1341321"/>
              <a:ext cx="594038" cy="590544"/>
            </a:xfrm>
            <a:prstGeom prst="rect">
              <a:avLst/>
            </a:prstGeom>
          </p:spPr>
        </p:pic>
        <p:pic>
          <p:nvPicPr>
            <p:cNvPr id="52" name="Picture 51"/>
            <p:cNvPicPr>
              <a:picLocks noChangeAspect="1"/>
            </p:cNvPicPr>
            <p:nvPr/>
          </p:nvPicPr>
          <p:blipFill>
            <a:blip r:embed="rId2"/>
            <a:stretch>
              <a:fillRect/>
            </a:stretch>
          </p:blipFill>
          <p:spPr>
            <a:xfrm>
              <a:off x="4295796" y="1396036"/>
              <a:ext cx="594038" cy="590544"/>
            </a:xfrm>
            <a:prstGeom prst="rect">
              <a:avLst/>
            </a:prstGeom>
          </p:spPr>
        </p:pic>
        <p:pic>
          <p:nvPicPr>
            <p:cNvPr id="53" name="Picture 52"/>
            <p:cNvPicPr>
              <a:picLocks noChangeAspect="1"/>
            </p:cNvPicPr>
            <p:nvPr/>
          </p:nvPicPr>
          <p:blipFill>
            <a:blip r:embed="rId2"/>
            <a:stretch>
              <a:fillRect/>
            </a:stretch>
          </p:blipFill>
          <p:spPr>
            <a:xfrm>
              <a:off x="4226628" y="1626195"/>
              <a:ext cx="594038" cy="590544"/>
            </a:xfrm>
            <a:prstGeom prst="rect">
              <a:avLst/>
            </a:prstGeom>
          </p:spPr>
        </p:pic>
        <p:sp>
          <p:nvSpPr>
            <p:cNvPr id="54" name="Rectangle 53"/>
            <p:cNvSpPr/>
            <p:nvPr/>
          </p:nvSpPr>
          <p:spPr bwMode="auto">
            <a:xfrm>
              <a:off x="3926429" y="1263255"/>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5" name="Rectangle 54"/>
            <p:cNvSpPr/>
            <p:nvPr/>
          </p:nvSpPr>
          <p:spPr>
            <a:xfrm>
              <a:off x="4019648" y="1722255"/>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6" name="Rectangle 55"/>
            <p:cNvSpPr/>
            <p:nvPr/>
          </p:nvSpPr>
          <p:spPr>
            <a:xfrm>
              <a:off x="4007948" y="1317036"/>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7" name="Rectangle 56"/>
            <p:cNvSpPr/>
            <p:nvPr/>
          </p:nvSpPr>
          <p:spPr>
            <a:xfrm>
              <a:off x="4116802" y="890591"/>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sp>
          <p:nvSpPr>
            <p:cNvPr id="58" name="Rectangle 57"/>
            <p:cNvSpPr/>
            <p:nvPr/>
          </p:nvSpPr>
          <p:spPr>
            <a:xfrm>
              <a:off x="4477522" y="1722255"/>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9" name="Rectangle 58"/>
            <p:cNvSpPr/>
            <p:nvPr/>
          </p:nvSpPr>
          <p:spPr>
            <a:xfrm>
              <a:off x="4623884" y="1722255"/>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23" name="Rectangle 22"/>
          <p:cNvSpPr/>
          <p:nvPr/>
        </p:nvSpPr>
        <p:spPr bwMode="auto">
          <a:xfrm>
            <a:off x="6709815" y="3202857"/>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23"/>
          <p:cNvSpPr/>
          <p:nvPr/>
        </p:nvSpPr>
        <p:spPr bwMode="auto">
          <a:xfrm>
            <a:off x="9015870" y="4221632"/>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24"/>
          <p:cNvSpPr/>
          <p:nvPr/>
        </p:nvSpPr>
        <p:spPr bwMode="auto">
          <a:xfrm>
            <a:off x="6709815" y="4231984"/>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9015870" y="5218667"/>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6709815" y="5229019"/>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Hexagon 27"/>
          <p:cNvSpPr/>
          <p:nvPr/>
        </p:nvSpPr>
        <p:spPr bwMode="auto">
          <a:xfrm>
            <a:off x="10729792" y="13526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29" name="Hexagon 28"/>
          <p:cNvSpPr/>
          <p:nvPr/>
        </p:nvSpPr>
        <p:spPr bwMode="auto">
          <a:xfrm>
            <a:off x="11152172" y="136411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0" name="Hexagon 29"/>
          <p:cNvSpPr/>
          <p:nvPr/>
        </p:nvSpPr>
        <p:spPr bwMode="auto">
          <a:xfrm>
            <a:off x="11202105" y="1847530"/>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31" name="Hexagon 30"/>
          <p:cNvSpPr/>
          <p:nvPr/>
        </p:nvSpPr>
        <p:spPr bwMode="auto">
          <a:xfrm>
            <a:off x="10729792" y="181508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2" name="Hexagon 31"/>
          <p:cNvSpPr/>
          <p:nvPr/>
        </p:nvSpPr>
        <p:spPr bwMode="auto">
          <a:xfrm>
            <a:off x="10723154" y="13419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3" name="Hexagon 32"/>
          <p:cNvSpPr/>
          <p:nvPr/>
        </p:nvSpPr>
        <p:spPr bwMode="auto">
          <a:xfrm>
            <a:off x="10729792" y="1367454"/>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4" name="Hexagon 33"/>
          <p:cNvSpPr/>
          <p:nvPr/>
        </p:nvSpPr>
        <p:spPr bwMode="auto">
          <a:xfrm>
            <a:off x="10723154" y="1365883"/>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5" name="Hexagon 34"/>
          <p:cNvSpPr/>
          <p:nvPr/>
        </p:nvSpPr>
        <p:spPr bwMode="auto">
          <a:xfrm>
            <a:off x="10736430" y="1364312"/>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6" name="Hexagon 35"/>
          <p:cNvSpPr/>
          <p:nvPr/>
        </p:nvSpPr>
        <p:spPr bwMode="auto">
          <a:xfrm>
            <a:off x="11142442" y="1366270"/>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7" name="Hexagon 36"/>
          <p:cNvSpPr/>
          <p:nvPr/>
        </p:nvSpPr>
        <p:spPr bwMode="auto">
          <a:xfrm>
            <a:off x="11152172" y="1375983"/>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8" name="Hexagon 37"/>
          <p:cNvSpPr/>
          <p:nvPr/>
        </p:nvSpPr>
        <p:spPr bwMode="auto">
          <a:xfrm>
            <a:off x="10723154" y="1807280"/>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9" name="Hexagon 38"/>
          <p:cNvSpPr/>
          <p:nvPr/>
        </p:nvSpPr>
        <p:spPr bwMode="auto">
          <a:xfrm>
            <a:off x="10723154" y="1829173"/>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0" name="Hexagon 39"/>
          <p:cNvSpPr/>
          <p:nvPr/>
        </p:nvSpPr>
        <p:spPr bwMode="auto">
          <a:xfrm>
            <a:off x="10736430" y="1818226"/>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1" name="Hexagon 40"/>
          <p:cNvSpPr/>
          <p:nvPr/>
        </p:nvSpPr>
        <p:spPr bwMode="auto">
          <a:xfrm>
            <a:off x="11180631" y="1831731"/>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2" name="Hexagon 41"/>
          <p:cNvSpPr/>
          <p:nvPr/>
        </p:nvSpPr>
        <p:spPr bwMode="auto">
          <a:xfrm>
            <a:off x="11187269" y="1864839"/>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3" name="Hexagon 42"/>
          <p:cNvSpPr/>
          <p:nvPr/>
        </p:nvSpPr>
        <p:spPr bwMode="auto">
          <a:xfrm>
            <a:off x="11175517" y="1864838"/>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4" name="Hexagon 43"/>
          <p:cNvSpPr/>
          <p:nvPr/>
        </p:nvSpPr>
        <p:spPr bwMode="auto">
          <a:xfrm>
            <a:off x="11188793" y="186483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5" name="Hexagon 44"/>
          <p:cNvSpPr/>
          <p:nvPr/>
        </p:nvSpPr>
        <p:spPr bwMode="auto">
          <a:xfrm>
            <a:off x="11213857" y="1855125"/>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6" name="Hexagon 45"/>
          <p:cNvSpPr/>
          <p:nvPr/>
        </p:nvSpPr>
        <p:spPr bwMode="auto">
          <a:xfrm>
            <a:off x="10711865" y="185546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7" name="Hexagon 46"/>
          <p:cNvSpPr/>
          <p:nvPr/>
        </p:nvSpPr>
        <p:spPr bwMode="auto">
          <a:xfrm>
            <a:off x="10729792" y="135650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8" name="Hexagon 47"/>
          <p:cNvSpPr/>
          <p:nvPr/>
        </p:nvSpPr>
        <p:spPr bwMode="auto">
          <a:xfrm>
            <a:off x="11149080" y="1371126"/>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9" name="Hexagon 48"/>
          <p:cNvSpPr/>
          <p:nvPr/>
        </p:nvSpPr>
        <p:spPr bwMode="auto">
          <a:xfrm>
            <a:off x="11189900" y="184632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0" name="Hexagon 49"/>
          <p:cNvSpPr/>
          <p:nvPr/>
        </p:nvSpPr>
        <p:spPr bwMode="auto">
          <a:xfrm>
            <a:off x="10727401" y="1821949"/>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3807539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Stateless &amp; </a:t>
            </a:r>
            <a:r>
              <a:rPr lang="en-US" dirty="0" err="1" smtClean="0"/>
              <a:t>Stateful</a:t>
            </a:r>
            <a:r>
              <a:rPr lang="en-US" dirty="0" smtClean="0"/>
              <a:t> </a:t>
            </a:r>
            <a:r>
              <a:rPr lang="en-US" dirty="0" err="1" smtClean="0"/>
              <a:t>Microservices</a:t>
            </a:r>
            <a:endParaRPr lang="en-US" dirty="0"/>
          </a:p>
        </p:txBody>
      </p:sp>
    </p:spTree>
    <p:extLst>
      <p:ext uri="{BB962C8B-B14F-4D97-AF65-F5344CB8AC3E}">
        <p14:creationId xmlns:p14="http://schemas.microsoft.com/office/powerpoint/2010/main" val="2179514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lstStyle/>
          <a:p>
            <a:r>
              <a:rPr lang="en-US" dirty="0" smtClean="0"/>
              <a:t>Types of microservices</a:t>
            </a:r>
            <a:endParaRPr lang="en-US" dirty="0"/>
          </a:p>
        </p:txBody>
      </p:sp>
      <p:sp>
        <p:nvSpPr>
          <p:cNvPr id="5" name="Text Placeholder 1"/>
          <p:cNvSpPr>
            <a:spLocks noGrp="1"/>
          </p:cNvSpPr>
          <p:nvPr>
            <p:ph type="body" sz="quarter" idx="10"/>
          </p:nvPr>
        </p:nvSpPr>
        <p:spPr>
          <a:xfrm>
            <a:off x="194538" y="1312123"/>
            <a:ext cx="11997463" cy="4507791"/>
          </a:xfrm>
        </p:spPr>
        <p:txBody>
          <a:bodyPr/>
          <a:lstStyle/>
          <a:p>
            <a:r>
              <a:rPr lang="en-US" dirty="0" smtClean="0"/>
              <a:t>Stateless microservice</a:t>
            </a:r>
          </a:p>
          <a:p>
            <a:pPr lvl="1"/>
            <a:r>
              <a:rPr lang="en-US" dirty="0" smtClean="0"/>
              <a:t>Has </a:t>
            </a:r>
            <a:r>
              <a:rPr lang="en-US" dirty="0"/>
              <a:t>either no state or it can be retrieved from an external store </a:t>
            </a:r>
          </a:p>
          <a:p>
            <a:pPr lvl="1"/>
            <a:r>
              <a:rPr lang="en-US" dirty="0" smtClean="0"/>
              <a:t>There </a:t>
            </a:r>
            <a:r>
              <a:rPr lang="en-US" dirty="0"/>
              <a:t>can be N </a:t>
            </a:r>
            <a:r>
              <a:rPr lang="en-US" dirty="0" smtClean="0"/>
              <a:t>instances</a:t>
            </a:r>
          </a:p>
          <a:p>
            <a:pPr lvl="1"/>
            <a:r>
              <a:rPr lang="en-US" dirty="0" smtClean="0"/>
              <a:t>e.g. web frontends, protocol gateways, Azure Cloud Services etc.</a:t>
            </a:r>
          </a:p>
          <a:p>
            <a:pPr marL="336145" lvl="1" indent="0">
              <a:buNone/>
            </a:pPr>
            <a:endParaRPr lang="en-US" sz="1961" dirty="0"/>
          </a:p>
          <a:p>
            <a:r>
              <a:rPr lang="en-US" dirty="0" smtClean="0"/>
              <a:t>Stateful microservice</a:t>
            </a:r>
          </a:p>
          <a:p>
            <a:pPr lvl="1"/>
            <a:r>
              <a:rPr lang="en-US" dirty="0" smtClean="0"/>
              <a:t>Maintain hard, authoritative state</a:t>
            </a:r>
          </a:p>
          <a:p>
            <a:pPr lvl="1"/>
            <a:r>
              <a:rPr lang="en-US" dirty="0" smtClean="0"/>
              <a:t>N consistent copies achieved through </a:t>
            </a:r>
            <a:r>
              <a:rPr lang="en-US" dirty="0"/>
              <a:t>replication and local </a:t>
            </a:r>
            <a:r>
              <a:rPr lang="en-US" dirty="0" smtClean="0"/>
              <a:t>persistence</a:t>
            </a:r>
          </a:p>
          <a:p>
            <a:pPr lvl="1"/>
            <a:r>
              <a:rPr lang="en-US" dirty="0" smtClean="0"/>
              <a:t>e.g. database, documents, workflow, user profile, shopping cart etc.</a:t>
            </a:r>
          </a:p>
          <a:p>
            <a:pPr lvl="1"/>
            <a:endParaRPr lang="en-US" dirty="0" smtClean="0"/>
          </a:p>
        </p:txBody>
      </p:sp>
    </p:spTree>
    <p:extLst>
      <p:ext uri="{BB962C8B-B14F-4D97-AF65-F5344CB8AC3E}">
        <p14:creationId xmlns:p14="http://schemas.microsoft.com/office/powerpoint/2010/main" val="320100892"/>
      </p:ext>
    </p:extLst>
  </p:cSld>
  <p:clrMapOvr>
    <a:masterClrMapping/>
  </p:clrMapOvr>
  <p:transition advTm="5953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Operations</a:t>
            </a:r>
          </a:p>
          <a:p>
            <a:r>
              <a:rPr lang="en-US" dirty="0" smtClean="0"/>
              <a:t>Will be the service administrator that manage the Azure environment</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200329"/>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Developer</a:t>
            </a:r>
            <a:endParaRPr lang="en-US" dirty="0" smtClean="0"/>
          </a:p>
          <a:p>
            <a:r>
              <a:rPr lang="en-US" dirty="0" smtClean="0"/>
              <a:t>Will be the </a:t>
            </a:r>
            <a:r>
              <a:rPr lang="en-US" dirty="0" smtClean="0"/>
              <a:t>persona who’s responsible for the application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Stateless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28541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Federation and </a:t>
            </a:r>
            <a:r>
              <a:rPr lang="en-US" dirty="0"/>
              <a:t>t</a:t>
            </a:r>
            <a:r>
              <a:rPr lang="en-US" dirty="0" smtClean="0"/>
              <a:t>ransport </a:t>
            </a:r>
            <a:r>
              <a:rPr lang="en-US" dirty="0"/>
              <a:t>s</a:t>
            </a:r>
            <a:r>
              <a:rPr lang="en-US" dirty="0" smtClean="0"/>
              <a:t>ubsystems</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Activation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92080" y="4388666"/>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3007510894"/>
      </p:ext>
    </p:extLst>
  </p:cSld>
  <p:clrMapOvr>
    <a:masterClrMapping/>
  </p:clrMapOvr>
  <p:transition advTm="61838">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9204" y="1589823"/>
            <a:ext cx="2793323" cy="2983735"/>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13075" y="3265297"/>
            <a:ext cx="2793323" cy="2983735"/>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87739" y="1589823"/>
            <a:ext cx="2793323" cy="2983735"/>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29439" y="3330273"/>
            <a:ext cx="2793323" cy="2983735"/>
          </a:xfrm>
          <a:prstGeom prst="rect">
            <a:avLst/>
          </a:prstGeom>
        </p:spPr>
      </p:pic>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7856" y="217141"/>
            <a:ext cx="2793323" cy="2983735"/>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3880" y="4703283"/>
            <a:ext cx="2793323" cy="2983735"/>
          </a:xfrm>
          <a:prstGeom prst="rect">
            <a:avLst/>
          </a:prstGeom>
        </p:spPr>
      </p:pic>
      <p:sp>
        <p:nvSpPr>
          <p:cNvPr id="32" name="Content Placeholder 5"/>
          <p:cNvSpPr txBox="1">
            <a:spLocks/>
          </p:cNvSpPr>
          <p:nvPr/>
        </p:nvSpPr>
        <p:spPr>
          <a:xfrm>
            <a:off x="194536" y="1038534"/>
            <a:ext cx="4033912" cy="148449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a:t>
            </a:r>
            <a:r>
              <a:rPr lang="en-US" sz="3137" dirty="0">
                <a:gradFill>
                  <a:gsLst>
                    <a:gs pos="1250">
                      <a:srgbClr val="FFFFFF"/>
                    </a:gs>
                    <a:gs pos="100000">
                      <a:srgbClr val="FFFFFF"/>
                    </a:gs>
                  </a:gsLst>
                  <a:lin ang="5400000" scaled="0"/>
                </a:gradFill>
              </a:rPr>
              <a:t>independent machines; physical </a:t>
            </a:r>
            <a:r>
              <a:rPr lang="en-US" sz="3137" dirty="0">
                <a:gradFill>
                  <a:gsLst>
                    <a:gs pos="1250">
                      <a:srgbClr val="FFFFFF"/>
                    </a:gs>
                    <a:gs pos="100000">
                      <a:srgbClr val="FFFFFF"/>
                    </a:gs>
                  </a:gsLst>
                  <a:lin ang="5400000" scaled="0"/>
                </a:gradFill>
              </a:rPr>
              <a:t>or </a:t>
            </a:r>
            <a:r>
              <a:rPr lang="en-US" sz="3137" dirty="0">
                <a:gradFill>
                  <a:gsLst>
                    <a:gs pos="1250">
                      <a:srgbClr val="FFFFFF"/>
                    </a:gs>
                    <a:gs pos="100000">
                      <a:srgbClr val="FFFFFF"/>
                    </a:gs>
                  </a:gsLst>
                  <a:lin ang="5400000" scaled="0"/>
                </a:gradFill>
              </a:rPr>
              <a:t>virtual</a:t>
            </a:r>
            <a:endParaRPr lang="en-US" sz="3137" dirty="0">
              <a:gradFill>
                <a:gsLst>
                  <a:gs pos="1250">
                    <a:srgbClr val="FFFFFF"/>
                  </a:gs>
                  <a:gs pos="100000">
                    <a:srgbClr val="FFFFFF"/>
                  </a:gs>
                </a:gsLst>
                <a:lin ang="5400000" scaled="0"/>
              </a:gradFill>
            </a:endParaRPr>
          </a:p>
        </p:txBody>
      </p:sp>
      <p:sp>
        <p:nvSpPr>
          <p:cNvPr id="33" name="Title 4"/>
          <p:cNvSpPr>
            <a:spLocks noGrp="1"/>
          </p:cNvSpPr>
          <p:nvPr>
            <p:ph type="title"/>
          </p:nvPr>
        </p:nvSpPr>
        <p:spPr>
          <a:xfrm>
            <a:off x="194537" y="320265"/>
            <a:ext cx="11655840" cy="899537"/>
          </a:xfrm>
        </p:spPr>
        <p:txBody>
          <a:bodyPr/>
          <a:lstStyle/>
          <a:p>
            <a:r>
              <a:rPr lang="en-US" dirty="0"/>
              <a:t>Typical </a:t>
            </a:r>
            <a:r>
              <a:rPr lang="en-US" dirty="0" smtClean="0"/>
              <a:t>datacenter</a:t>
            </a:r>
            <a:endParaRPr lang="en-US" dirty="0"/>
          </a:p>
        </p:txBody>
      </p:sp>
    </p:spTree>
    <p:extLst>
      <p:ext uri="{BB962C8B-B14F-4D97-AF65-F5344CB8AC3E}">
        <p14:creationId xmlns:p14="http://schemas.microsoft.com/office/powerpoint/2010/main" val="535426685"/>
      </p:ext>
    </p:extLst>
  </p:cSld>
  <p:clrMapOvr>
    <a:masterClrMapping/>
  </p:clrMapOvr>
  <p:transition advTm="61564">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79204" y="216811"/>
            <a:ext cx="7943558" cy="7470207"/>
            <a:chOff x="2880909" y="-554108"/>
            <a:chExt cx="9458971" cy="8775770"/>
          </a:xfrm>
        </p:grpSpPr>
        <p:grpSp>
          <p:nvGrpSpPr>
            <p:cNvPr id="4" name="Group 3"/>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32" name="Content Placeholder 5"/>
          <p:cNvSpPr txBox="1">
            <a:spLocks/>
          </p:cNvSpPr>
          <p:nvPr/>
        </p:nvSpPr>
        <p:spPr>
          <a:xfrm>
            <a:off x="169983" y="1038534"/>
            <a:ext cx="4506677" cy="35120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endParaRPr lang="en-US" sz="3137" dirty="0">
              <a:gradFill>
                <a:gsLst>
                  <a:gs pos="1250">
                    <a:srgbClr val="FFFFFF"/>
                  </a:gs>
                  <a:gs pos="100000">
                    <a:srgbClr val="FFFFFF"/>
                  </a:gs>
                </a:gsLst>
                <a:lin ang="5400000" scaled="0"/>
              </a:gradFill>
            </a:endParaRPr>
          </a:p>
        </p:txBody>
      </p:sp>
      <p:sp>
        <p:nvSpPr>
          <p:cNvPr id="33" name="Title 4"/>
          <p:cNvSpPr>
            <a:spLocks noGrp="1"/>
          </p:cNvSpPr>
          <p:nvPr>
            <p:ph type="title"/>
          </p:nvPr>
        </p:nvSpPr>
        <p:spPr>
          <a:xfrm>
            <a:off x="119835" y="324094"/>
            <a:ext cx="11655840" cy="899537"/>
          </a:xfrm>
        </p:spPr>
        <p:txBody>
          <a:bodyPr/>
          <a:lstStyle/>
          <a:p>
            <a:r>
              <a:rPr lang="en-US" dirty="0" smtClean="0"/>
              <a:t>Cluster: A federation of machines</a:t>
            </a:r>
            <a:endParaRPr lang="en-US" dirty="0"/>
          </a:p>
        </p:txBody>
      </p:sp>
      <p:sp>
        <p:nvSpPr>
          <p:cNvPr id="34" name="Oval 33"/>
          <p:cNvSpPr/>
          <p:nvPr/>
        </p:nvSpPr>
        <p:spPr>
          <a:xfrm>
            <a:off x="4681070" y="2808944"/>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endParaRPr lang="en-US" sz="1200" dirty="0">
              <a:solidFill>
                <a:srgbClr val="FFFFFF"/>
              </a:solidFill>
            </a:endParaRPr>
          </a:p>
        </p:txBody>
      </p:sp>
      <p:sp>
        <p:nvSpPr>
          <p:cNvPr id="35" name="Oval 34"/>
          <p:cNvSpPr/>
          <p:nvPr/>
        </p:nvSpPr>
        <p:spPr>
          <a:xfrm>
            <a:off x="4511432" y="445284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6" name="Oval 35"/>
          <p:cNvSpPr/>
          <p:nvPr/>
        </p:nvSpPr>
        <p:spPr>
          <a:xfrm>
            <a:off x="7369745" y="5901500"/>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7" name="Oval 36"/>
          <p:cNvSpPr/>
          <p:nvPr/>
        </p:nvSpPr>
        <p:spPr>
          <a:xfrm>
            <a:off x="10002131" y="4573557"/>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8" name="Oval 37"/>
          <p:cNvSpPr/>
          <p:nvPr/>
        </p:nvSpPr>
        <p:spPr>
          <a:xfrm>
            <a:off x="9870628" y="280783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9" name="Oval 38"/>
          <p:cNvSpPr/>
          <p:nvPr/>
        </p:nvSpPr>
        <p:spPr>
          <a:xfrm>
            <a:off x="7347862" y="1602911"/>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Tree>
    <p:extLst>
      <p:ext uri="{BB962C8B-B14F-4D97-AF65-F5344CB8AC3E}">
        <p14:creationId xmlns:p14="http://schemas.microsoft.com/office/powerpoint/2010/main" val="3373003351"/>
      </p:ext>
    </p:extLst>
  </p:cSld>
  <p:clrMapOvr>
    <a:masterClrMapping/>
  </p:clrMapOvr>
  <p:transition advTm="31169">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Machine </a:t>
            </a:r>
            <a:r>
              <a:rPr lang="en-US" dirty="0"/>
              <a:t>f</a:t>
            </a:r>
            <a:r>
              <a:rPr lang="en-US" dirty="0" smtClean="0"/>
              <a:t>ailure detection</a:t>
            </a:r>
            <a:endParaRPr lang="en-US" dirty="0"/>
          </a:p>
        </p:txBody>
      </p:sp>
      <p:sp>
        <p:nvSpPr>
          <p:cNvPr id="63" name="Oval 62"/>
          <p:cNvSpPr/>
          <p:nvPr/>
        </p:nvSpPr>
        <p:spPr>
          <a:xfrm flipH="1" flipV="1">
            <a:off x="3251603" y="3952980"/>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64" name="Group 78"/>
          <p:cNvGrpSpPr/>
          <p:nvPr/>
        </p:nvGrpSpPr>
        <p:grpSpPr>
          <a:xfrm>
            <a:off x="1321477" y="3091981"/>
            <a:ext cx="10361730" cy="1625574"/>
            <a:chOff x="1143000" y="3244334"/>
            <a:chExt cx="7772400" cy="1625805"/>
          </a:xfrm>
        </p:grpSpPr>
        <p:sp>
          <p:nvSpPr>
            <p:cNvPr id="65" name="TextBox 64"/>
            <p:cNvSpPr txBox="1"/>
            <p:nvPr/>
          </p:nvSpPr>
          <p:spPr>
            <a:xfrm>
              <a:off x="1143000" y="3244334"/>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baseline="-25000" dirty="0">
                  <a:solidFill>
                    <a:srgbClr val="FFFFFF"/>
                  </a:solidFill>
                  <a:latin typeface="Calibri"/>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p:cNvCxnSpPr>
            <p:nvPr/>
          </p:nvCxnSpPr>
          <p:spPr>
            <a:xfrm>
              <a:off x="2819400" y="4191001"/>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72" name="TextBox 71"/>
            <p:cNvSpPr txBox="1"/>
            <p:nvPr/>
          </p:nvSpPr>
          <p:spPr>
            <a:xfrm>
              <a:off x="2498558" y="4257855"/>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73" name="TextBox 72"/>
            <p:cNvSpPr txBox="1"/>
            <p:nvPr/>
          </p:nvSpPr>
          <p:spPr>
            <a:xfrm>
              <a:off x="6629400" y="4191001"/>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74" name="TextBox 73"/>
            <p:cNvSpPr txBox="1"/>
            <p:nvPr/>
          </p:nvSpPr>
          <p:spPr>
            <a:xfrm>
              <a:off x="7712242" y="40292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7" name="Oval 76"/>
            <p:cNvSpPr/>
            <p:nvPr/>
          </p:nvSpPr>
          <p:spPr>
            <a:xfrm flipH="1" flipV="1">
              <a:off x="6705600" y="4038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8" name="Oval 77"/>
            <p:cNvSpPr/>
            <p:nvPr/>
          </p:nvSpPr>
          <p:spPr>
            <a:xfrm flipH="1" flipV="1">
              <a:off x="7772400" y="3876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9" name="TextBox 78"/>
            <p:cNvSpPr txBox="1"/>
            <p:nvPr/>
          </p:nvSpPr>
          <p:spPr>
            <a:xfrm>
              <a:off x="4503821" y="4410255"/>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grpSp>
      <p:sp>
        <p:nvSpPr>
          <p:cNvPr id="80" name="Oval 79"/>
          <p:cNvSpPr/>
          <p:nvPr/>
        </p:nvSpPr>
        <p:spPr>
          <a:xfrm flipH="1" flipV="1">
            <a:off x="5892829" y="4105359"/>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81" name="Group 258"/>
          <p:cNvGrpSpPr/>
          <p:nvPr/>
        </p:nvGrpSpPr>
        <p:grpSpPr>
          <a:xfrm>
            <a:off x="6705514" y="4038509"/>
            <a:ext cx="3317843" cy="688386"/>
            <a:chOff x="5334000" y="4495800"/>
            <a:chExt cx="2488736" cy="688484"/>
          </a:xfrm>
        </p:grpSpPr>
        <p:sp>
          <p:nvSpPr>
            <p:cNvPr id="82" name="TextBox 81"/>
            <p:cNvSpPr txBox="1"/>
            <p:nvPr/>
          </p:nvSpPr>
          <p:spPr>
            <a:xfrm>
              <a:off x="6172200" y="4724400"/>
              <a:ext cx="1650536" cy="418830"/>
            </a:xfrm>
            <a:prstGeom prst="rect">
              <a:avLst/>
            </a:prstGeom>
            <a:noFill/>
          </p:spPr>
          <p:txBody>
            <a:bodyPr wrap="none" rtlCol="0">
              <a:spAutoFit/>
            </a:bodyPr>
            <a:lstStyle/>
            <a:p>
              <a:pPr defTabSz="1218996">
                <a:defRPr/>
              </a:pPr>
              <a:r>
                <a:rPr lang="en-US" sz="2133" kern="0" dirty="0">
                  <a:solidFill>
                    <a:srgbClr val="00B050"/>
                  </a:solidFill>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algn="ctr" defTabSz="1218996">
                <a:defRPr/>
              </a:pPr>
              <a:endParaRPr lang="en-US" sz="2400">
                <a:solidFill>
                  <a:prstClr val="white"/>
                </a:solidFill>
                <a:latin typeface="Calibri"/>
              </a:endParaRPr>
            </a:p>
          </p:txBody>
        </p:sp>
        <p:sp>
          <p:nvSpPr>
            <p:cNvPr id="84" name="TextBox 83"/>
            <p:cNvSpPr txBox="1"/>
            <p:nvPr/>
          </p:nvSpPr>
          <p:spPr>
            <a:xfrm>
              <a:off x="5334000" y="47244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cxnSp>
          <p:nvCxnSpPr>
            <p:cNvPr id="85" name="Straight Arrow Connector 84"/>
            <p:cNvCxnSpPr>
              <a:stCxn id="82" idx="1"/>
              <a:endCxn id="83" idx="1"/>
            </p:cNvCxnSpPr>
            <p:nvPr/>
          </p:nvCxnSpPr>
          <p:spPr>
            <a:xfrm flipH="1" flipV="1">
              <a:off x="5605322" y="4641835"/>
              <a:ext cx="566877" cy="291980"/>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1321477" y="4951440"/>
            <a:ext cx="10361730" cy="1526466"/>
            <a:chOff x="1143000" y="5105400"/>
            <a:chExt cx="7772400" cy="1526684"/>
          </a:xfrm>
        </p:grpSpPr>
        <p:sp>
          <p:nvSpPr>
            <p:cNvPr id="87" name="TextBox 86"/>
            <p:cNvSpPr txBox="1"/>
            <p:nvPr/>
          </p:nvSpPr>
          <p:spPr>
            <a:xfrm>
              <a:off x="1143000" y="51054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2</a:t>
              </a:r>
              <a:endParaRPr lang="en-US" sz="2400" baseline="-25000" dirty="0">
                <a:solidFill>
                  <a:srgbClr val="FFFFFF"/>
                </a:solidFill>
                <a:latin typeface="Calibri"/>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92" name="TextBox 91"/>
            <p:cNvSpPr txBox="1"/>
            <p:nvPr/>
          </p:nvSpPr>
          <p:spPr>
            <a:xfrm>
              <a:off x="5181600" y="61722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sp>
          <p:nvSpPr>
            <p:cNvPr id="93" name="TextBox 92"/>
            <p:cNvSpPr txBox="1"/>
            <p:nvPr/>
          </p:nvSpPr>
          <p:spPr>
            <a:xfrm>
              <a:off x="6553200" y="5934255"/>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94" name="TextBox 93"/>
            <p:cNvSpPr txBox="1"/>
            <p:nvPr/>
          </p:nvSpPr>
          <p:spPr>
            <a:xfrm>
              <a:off x="7712242" y="57818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99" name="Oval 98"/>
            <p:cNvSpPr/>
            <p:nvPr/>
          </p:nvSpPr>
          <p:spPr>
            <a:xfrm flipH="1" flipV="1">
              <a:off x="5257800" y="594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0" name="Oval 99"/>
            <p:cNvSpPr/>
            <p:nvPr/>
          </p:nvSpPr>
          <p:spPr>
            <a:xfrm flipH="1" flipV="1">
              <a:off x="6629400" y="5781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1" name="Oval 100"/>
            <p:cNvSpPr/>
            <p:nvPr/>
          </p:nvSpPr>
          <p:spPr>
            <a:xfrm flipH="1" flipV="1">
              <a:off x="7772400" y="56294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2" name="TextBox 101"/>
            <p:cNvSpPr txBox="1"/>
            <p:nvPr/>
          </p:nvSpPr>
          <p:spPr>
            <a:xfrm>
              <a:off x="2478024" y="6047232"/>
              <a:ext cx="1676400" cy="418830"/>
            </a:xfrm>
            <a:prstGeom prst="rect">
              <a:avLst/>
            </a:prstGeom>
            <a:noFill/>
          </p:spPr>
          <p:txBody>
            <a:bodyPr wrap="square" rtlCol="0">
              <a:spAutoFit/>
            </a:bodyPr>
            <a:lstStyle/>
            <a:p>
              <a:pPr defTabSz="1218996">
                <a:defRPr/>
              </a:pPr>
              <a:r>
                <a:rPr lang="en-US" sz="2133" kern="0" dirty="0">
                  <a:solidFill>
                    <a:srgbClr val="FFFFFF"/>
                  </a:solidFill>
                  <a:latin typeface="Calibri" pitchFamily="34" charset="0"/>
                </a:rPr>
                <a:t>Failures Detected</a:t>
              </a:r>
            </a:p>
          </p:txBody>
        </p:sp>
        <p:sp>
          <p:nvSpPr>
            <p:cNvPr id="103" name="TextBox 102"/>
            <p:cNvSpPr txBox="1"/>
            <p:nvPr/>
          </p:nvSpPr>
          <p:spPr>
            <a:xfrm>
              <a:off x="4419600" y="5486400"/>
              <a:ext cx="1819102" cy="418831"/>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cluster </a:t>
              </a:r>
              <a:r>
                <a:rPr lang="en-US" sz="2133" kern="0" dirty="0">
                  <a:solidFill>
                    <a:srgbClr val="FFFFFF"/>
                  </a:solidFill>
                  <a:latin typeface="Calibri" pitchFamily="34" charset="0"/>
                </a:rPr>
                <a:t>reconfigured</a:t>
              </a:r>
            </a:p>
          </p:txBody>
        </p:sp>
      </p:grpSp>
      <p:grpSp>
        <p:nvGrpSpPr>
          <p:cNvPr id="105" name="Group 256"/>
          <p:cNvGrpSpPr/>
          <p:nvPr/>
        </p:nvGrpSpPr>
        <p:grpSpPr>
          <a:xfrm>
            <a:off x="1321477" y="1295703"/>
            <a:ext cx="10361730" cy="1602656"/>
            <a:chOff x="1143000" y="1447800"/>
            <a:chExt cx="7772400" cy="1602884"/>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115" name="TextBox 114"/>
            <p:cNvSpPr txBox="1"/>
            <p:nvPr/>
          </p:nvSpPr>
          <p:spPr>
            <a:xfrm>
              <a:off x="2498558" y="2438400"/>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116" name="TextBox 115"/>
            <p:cNvSpPr txBox="1"/>
            <p:nvPr/>
          </p:nvSpPr>
          <p:spPr>
            <a:xfrm>
              <a:off x="4503821" y="25908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sp>
          <p:nvSpPr>
            <p:cNvPr id="117" name="TextBox 116"/>
            <p:cNvSpPr txBox="1"/>
            <p:nvPr/>
          </p:nvSpPr>
          <p:spPr>
            <a:xfrm>
              <a:off x="6553200" y="2362200"/>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118" name="TextBox 117"/>
            <p:cNvSpPr txBox="1"/>
            <p:nvPr/>
          </p:nvSpPr>
          <p:spPr>
            <a:xfrm>
              <a:off x="7712242" y="2209800"/>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1" name="Oval 120"/>
            <p:cNvSpPr/>
            <p:nvPr/>
          </p:nvSpPr>
          <p:spPr>
            <a:xfrm flipH="1" flipV="1">
              <a:off x="2590800" y="22860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2" name="Oval 121"/>
            <p:cNvSpPr/>
            <p:nvPr/>
          </p:nvSpPr>
          <p:spPr>
            <a:xfrm flipH="1" flipV="1">
              <a:off x="4572000" y="2438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3" name="Oval 122"/>
            <p:cNvSpPr/>
            <p:nvPr/>
          </p:nvSpPr>
          <p:spPr>
            <a:xfrm flipH="1" flipV="1">
              <a:off x="6629400" y="22098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4" name="Oval 123"/>
            <p:cNvSpPr/>
            <p:nvPr/>
          </p:nvSpPr>
          <p:spPr>
            <a:xfrm flipH="1" flipV="1">
              <a:off x="7772400" y="2057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5" name="TextBox 124"/>
            <p:cNvSpPr txBox="1"/>
            <p:nvPr/>
          </p:nvSpPr>
          <p:spPr>
            <a:xfrm>
              <a:off x="1143000" y="14478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0</a:t>
              </a:r>
              <a:endParaRPr lang="en-US" sz="2400" baseline="-25000" dirty="0">
                <a:solidFill>
                  <a:srgbClr val="FFFFFF"/>
                </a:solidFill>
                <a:latin typeface="Calibri"/>
              </a:endParaRPr>
            </a:p>
          </p:txBody>
        </p:sp>
      </p:grpSp>
      <p:grpSp>
        <p:nvGrpSpPr>
          <p:cNvPr id="126" name="Group 77"/>
          <p:cNvGrpSpPr/>
          <p:nvPr/>
        </p:nvGrpSpPr>
        <p:grpSpPr>
          <a:xfrm>
            <a:off x="3403983" y="2819489"/>
            <a:ext cx="2641225" cy="1285871"/>
            <a:chOff x="2705100" y="2971797"/>
            <a:chExt cx="1981200" cy="1286052"/>
          </a:xfrm>
        </p:grpSpPr>
        <p:sp>
          <p:nvSpPr>
            <p:cNvPr id="127" name="TextBox 126"/>
            <p:cNvSpPr txBox="1"/>
            <p:nvPr/>
          </p:nvSpPr>
          <p:spPr>
            <a:xfrm>
              <a:off x="3048000" y="2971797"/>
              <a:ext cx="1176664" cy="418830"/>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Nodes failed</a:t>
              </a:r>
            </a:p>
          </p:txBody>
        </p:sp>
        <p:cxnSp>
          <p:nvCxnSpPr>
            <p:cNvPr id="128" name="Straight Arrow Connector 127"/>
            <p:cNvCxnSpPr>
              <a:endCxn id="80" idx="4"/>
            </p:cNvCxnSpPr>
            <p:nvPr/>
          </p:nvCxnSpPr>
          <p:spPr>
            <a:xfrm>
              <a:off x="3810003" y="3480819"/>
              <a:ext cx="876297" cy="777030"/>
            </a:xfrm>
            <a:prstGeom prst="straightConnector1">
              <a:avLst/>
            </a:prstGeom>
            <a:noFill/>
            <a:ln w="19050" cap="flat" cmpd="sng" algn="ctr">
              <a:solidFill>
                <a:schemeClr val="tx1"/>
              </a:solidFill>
              <a:prstDash val="solid"/>
              <a:tailEnd type="arrow"/>
            </a:ln>
            <a:effectLst/>
          </p:spPr>
        </p:cxnSp>
        <p:cxnSp>
          <p:nvCxnSpPr>
            <p:cNvPr id="129" name="Straight Arrow Connector 128"/>
            <p:cNvCxnSpPr>
              <a:endCxn id="63" idx="4"/>
            </p:cNvCxnSpPr>
            <p:nvPr/>
          </p:nvCxnSpPr>
          <p:spPr>
            <a:xfrm flipH="1">
              <a:off x="2705100" y="3480815"/>
              <a:ext cx="653796" cy="624633"/>
            </a:xfrm>
            <a:prstGeom prst="straightConnector1">
              <a:avLst/>
            </a:prstGeom>
            <a:noFill/>
            <a:ln w="19050" cap="flat" cmpd="sng" algn="ctr">
              <a:solidFill>
                <a:schemeClr val="tx1"/>
              </a:solidFill>
              <a:prstDash val="solid"/>
              <a:tailEnd type="arrow"/>
            </a:ln>
            <a:effectLst/>
          </p:spPr>
        </p:cxnSp>
      </p:grpSp>
    </p:spTree>
    <p:custDataLst>
      <p:tags r:id="rId1"/>
    </p:custDataLst>
    <p:extLst>
      <p:ext uri="{BB962C8B-B14F-4D97-AF65-F5344CB8AC3E}">
        <p14:creationId xmlns:p14="http://schemas.microsoft.com/office/powerpoint/2010/main" val="3191558715"/>
      </p:ext>
    </p:extLst>
  </p:cSld>
  <p:clrMapOvr>
    <a:masterClrMapping/>
  </p:clrMapOvr>
  <p:transition advTm="1078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63817" y="2968138"/>
            <a:ext cx="3260827" cy="3436295"/>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36474" y="4624233"/>
            <a:ext cx="3260827" cy="343629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49" name="Title 2"/>
          <p:cNvSpPr>
            <a:spLocks noGrp="1"/>
          </p:cNvSpPr>
          <p:nvPr>
            <p:ph type="title"/>
          </p:nvPr>
        </p:nvSpPr>
        <p:spPr>
          <a:xfrm>
            <a:off x="169153" y="303242"/>
            <a:ext cx="11655840" cy="899537"/>
          </a:xfrm>
        </p:spPr>
        <p:txBody>
          <a:bodyPr/>
          <a:lstStyle/>
          <a:p>
            <a:r>
              <a:rPr lang="en-US" dirty="0" smtClean="0"/>
              <a:t>Cluster: </a:t>
            </a:r>
            <a:r>
              <a:rPr lang="en-US" dirty="0"/>
              <a:t>S</a:t>
            </a:r>
            <a:r>
              <a:rPr lang="en-US" dirty="0" smtClean="0"/>
              <a:t>ystem view</a:t>
            </a:r>
            <a:endParaRPr lang="en-US" dirty="0"/>
          </a:p>
        </p:txBody>
      </p:sp>
      <p:grpSp>
        <p:nvGrpSpPr>
          <p:cNvPr id="3" name="Group 2"/>
          <p:cNvGrpSpPr/>
          <p:nvPr/>
        </p:nvGrpSpPr>
        <p:grpSpPr>
          <a:xfrm>
            <a:off x="83625" y="1651558"/>
            <a:ext cx="3733356" cy="4752876"/>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rgbClr val="FFFFFF"/>
                  </a:solidFill>
                  <a:latin typeface="Segoe UI"/>
                </a:rPr>
                <a:t>System Services</a:t>
              </a:r>
            </a:p>
            <a:p>
              <a:pPr marL="0" indent="0">
                <a:buNone/>
              </a:pPr>
              <a:r>
                <a:rPr lang="en-US" sz="2353" dirty="0">
                  <a:solidFill>
                    <a:srgbClr val="FFFFFF"/>
                  </a:solidFill>
                  <a:latin typeface="Segoe UI"/>
                </a:rPr>
                <a:t> </a:t>
              </a:r>
            </a:p>
            <a:p>
              <a:pPr marL="0" indent="0">
                <a:buNone/>
              </a:pPr>
              <a:r>
                <a:rPr lang="en-US" sz="2353" dirty="0">
                  <a:solidFill>
                    <a:srgbClr val="FFFFFF"/>
                  </a:solidFill>
                  <a:latin typeface="Segoe UI"/>
                </a:rPr>
                <a:t> </a:t>
              </a:r>
              <a:r>
                <a:rPr lang="en-US" sz="2353" dirty="0">
                  <a:solidFill>
                    <a:srgbClr val="FFFFFF"/>
                  </a:solidFill>
                  <a:latin typeface="Segoe UI"/>
                </a:rPr>
                <a:t>         Failover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a:t>
              </a:r>
              <a:r>
                <a:rPr lang="en-US" sz="2353" dirty="0">
                  <a:solidFill>
                    <a:srgbClr val="FFFFFF"/>
                  </a:solidFill>
                  <a:latin typeface="Segoe UI"/>
                </a:rPr>
                <a:t>          Cluster </a:t>
              </a:r>
            </a:p>
            <a:p>
              <a:pPr marL="0" indent="0">
                <a:buNone/>
              </a:pPr>
              <a:r>
                <a:rPr lang="en-US" sz="2353" dirty="0">
                  <a:solidFill>
                    <a:srgbClr val="FFFFFF"/>
                  </a:solidFill>
                  <a:latin typeface="Segoe UI"/>
                </a:rPr>
                <a:t> </a:t>
              </a: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Naming</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a:t>
              </a:r>
              <a:r>
                <a:rPr lang="en-US" sz="2353" dirty="0">
                  <a:solidFill>
                    <a:srgbClr val="FFFFFF"/>
                  </a:solidFill>
                  <a:latin typeface="Segoe UI"/>
                </a:rPr>
                <a:t>          Image </a:t>
              </a:r>
              <a:endParaRPr lang="en-US" sz="2353" dirty="0">
                <a:solidFill>
                  <a:srgbClr val="FFFFFF"/>
                </a:solidFill>
                <a:latin typeface="Segoe UI"/>
              </a:endParaRPr>
            </a:p>
            <a:p>
              <a:pPr marL="0" indent="0">
                <a:buNone/>
              </a:pPr>
              <a:r>
                <a:rPr lang="en-US" sz="2353" dirty="0">
                  <a:solidFill>
                    <a:srgbClr val="FFFFFF"/>
                  </a:solidFill>
                  <a:latin typeface="Segoe UI"/>
                </a:rPr>
                <a:t>          </a:t>
              </a:r>
              <a:r>
                <a:rPr lang="en-US" sz="2353" dirty="0">
                  <a:solidFill>
                    <a:srgbClr val="FFFFFF"/>
                  </a:solidFill>
                  <a:latin typeface="Segoe UI"/>
                </a:rPr>
                <a:t> store</a:t>
              </a:r>
              <a:endParaRPr lang="en-US" sz="2353" dirty="0">
                <a:solidFill>
                  <a:srgbClr val="FFFFFF"/>
                </a:solidFill>
                <a:latin typeface="Segoe UI"/>
              </a:endParaRPr>
            </a:p>
            <a:p>
              <a:pPr marL="0" indent="0">
                <a:buNone/>
              </a:pPr>
              <a:endParaRPr lang="en-US" sz="2353" dirty="0">
                <a:solidFill>
                  <a:srgbClr val="FFFFFF"/>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08576" y="717293"/>
            <a:ext cx="611355" cy="611355"/>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8731" y="2289175"/>
            <a:ext cx="611355" cy="611355"/>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66382" y="4311592"/>
            <a:ext cx="611355" cy="611355"/>
          </a:xfrm>
          <a:prstGeom prst="rect">
            <a:avLst/>
          </a:prstGeom>
        </p:spPr>
      </p:pic>
      <p:pic>
        <p:nvPicPr>
          <p:cNvPr id="19" name="Picture 18"/>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55045" y="2194098"/>
            <a:ext cx="764951" cy="764951"/>
          </a:xfrm>
          <a:prstGeom prst="rect">
            <a:avLst/>
          </a:prstGeom>
        </p:spPr>
      </p:pic>
      <p:pic>
        <p:nvPicPr>
          <p:cNvPr id="20" name="Picture 19"/>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50739" y="4120740"/>
            <a:ext cx="764951" cy="764951"/>
          </a:xfrm>
          <a:prstGeom prst="rect">
            <a:avLst/>
          </a:prstGeom>
        </p:spPr>
      </p:pic>
      <p:pic>
        <p:nvPicPr>
          <p:cNvPr id="21" name="Picture 2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90041" y="5801536"/>
            <a:ext cx="764951" cy="764951"/>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33966" y="5803711"/>
            <a:ext cx="764951" cy="764951"/>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8992931" y="4169626"/>
            <a:ext cx="764951" cy="764951"/>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045045" y="4120740"/>
            <a:ext cx="764951" cy="764951"/>
          </a:xfrm>
          <a:prstGeom prst="rect">
            <a:avLst/>
          </a:prstGeom>
        </p:spPr>
      </p:pic>
      <p:pic>
        <p:nvPicPr>
          <p:cNvPr id="26" name="Picture 2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60477" y="2235707"/>
            <a:ext cx="647339" cy="647339"/>
          </a:xfrm>
          <a:prstGeom prst="rect">
            <a:avLst/>
          </a:prstGeom>
        </p:spPr>
      </p:pic>
      <p:pic>
        <p:nvPicPr>
          <p:cNvPr id="27" name="Picture 26"/>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59741" y="679790"/>
            <a:ext cx="647339" cy="647339"/>
          </a:xfrm>
          <a:prstGeom prst="rect">
            <a:avLst/>
          </a:prstGeom>
        </p:spPr>
      </p:pic>
      <p:pic>
        <p:nvPicPr>
          <p:cNvPr id="28" name="Picture 2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91539" y="2268936"/>
            <a:ext cx="647339" cy="647339"/>
          </a:xfrm>
          <a:prstGeom prst="rect">
            <a:avLst/>
          </a:prstGeom>
        </p:spPr>
      </p:pic>
    </p:spTree>
    <p:custDataLst>
      <p:tags r:id="rId1"/>
    </p:custDataLst>
    <p:extLst>
      <p:ext uri="{BB962C8B-B14F-4D97-AF65-F5344CB8AC3E}">
        <p14:creationId xmlns:p14="http://schemas.microsoft.com/office/powerpoint/2010/main" val="1373986841"/>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Service Fabric Explorer</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7956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Reliability and hosting subsystems</a:t>
            </a:r>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705891"/>
      </p:ext>
    </p:extLst>
  </p:cSld>
  <p:clrMapOvr>
    <a:masterClrMapping/>
  </p:clrMapOvr>
  <p:transition advTm="15005">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431074"/>
          </a:xfrm>
        </p:spPr>
        <p:txBody>
          <a:bodyPr/>
          <a:lstStyle/>
          <a:p>
            <a:r>
              <a:rPr lang="en-US" dirty="0"/>
              <a:t>Each service is backed by </a:t>
            </a:r>
            <a:r>
              <a:rPr lang="en-US" dirty="0">
                <a:solidFill>
                  <a:srgbClr val="FFFF00"/>
                </a:solidFill>
              </a:rPr>
              <a:t>replica set</a:t>
            </a:r>
            <a:r>
              <a:rPr lang="en-US" dirty="0"/>
              <a:t> to make its internal state reliable </a:t>
            </a:r>
          </a:p>
          <a:p>
            <a:r>
              <a:rPr lang="en-US" dirty="0"/>
              <a:t>All replicas are logically consistent – meaning all replicas see the same </a:t>
            </a:r>
            <a:r>
              <a:rPr lang="en-US" dirty="0">
                <a:solidFill>
                  <a:srgbClr val="FFFF00"/>
                </a:solidFill>
              </a:rPr>
              <a:t>linearized</a:t>
            </a:r>
            <a:r>
              <a:rPr lang="en-US" dirty="0">
                <a:solidFill>
                  <a:srgbClr val="C00000"/>
                </a:solidFill>
              </a:rPr>
              <a:t> </a:t>
            </a:r>
            <a:r>
              <a:rPr lang="en-US" dirty="0"/>
              <a:t>order of </a:t>
            </a:r>
            <a:r>
              <a:rPr lang="en-US" dirty="0">
                <a:solidFill>
                  <a:srgbClr val="FFFF00"/>
                </a:solidFill>
              </a:rPr>
              <a:t>read</a:t>
            </a:r>
            <a:r>
              <a:rPr lang="en-US" dirty="0">
                <a:solidFill>
                  <a:srgbClr val="C00000"/>
                </a:solidFill>
              </a:rPr>
              <a:t> </a:t>
            </a:r>
            <a:r>
              <a:rPr lang="en-US" dirty="0"/>
              <a:t>and </a:t>
            </a:r>
            <a:r>
              <a:rPr lang="en-US" dirty="0">
                <a:solidFill>
                  <a:srgbClr val="FFFF00"/>
                </a:solidFill>
              </a:rPr>
              <a:t>write</a:t>
            </a:r>
            <a:r>
              <a:rPr lang="en-US" dirty="0">
                <a:solidFill>
                  <a:srgbClr val="C00000"/>
                </a:solidFill>
              </a:rPr>
              <a:t> </a:t>
            </a:r>
            <a:r>
              <a:rPr lang="en-US" dirty="0"/>
              <a:t>operations to </a:t>
            </a:r>
            <a:r>
              <a:rPr lang="en-US" dirty="0" smtClean="0"/>
              <a:t>initial state</a:t>
            </a:r>
            <a:endParaRPr lang="en-US" dirty="0"/>
          </a:p>
          <a:p>
            <a:r>
              <a:rPr lang="en-US" dirty="0">
                <a:solidFill>
                  <a:srgbClr val="FFFF00"/>
                </a:solidFill>
              </a:rPr>
              <a:t>Read-Write quorums </a:t>
            </a:r>
            <a:r>
              <a:rPr lang="en-US" dirty="0"/>
              <a:t>are supported and are dynamically adjusted</a:t>
            </a:r>
          </a:p>
          <a:p>
            <a:r>
              <a:rPr lang="en-US" dirty="0">
                <a:solidFill>
                  <a:srgbClr val="FFFF00"/>
                </a:solidFill>
              </a:rPr>
              <a:t>Replica set </a:t>
            </a:r>
            <a:r>
              <a:rPr lang="en-US" dirty="0"/>
              <a:t>is dynamically reconfigured to account for </a:t>
            </a:r>
            <a:r>
              <a:rPr lang="en-US" dirty="0" smtClean="0"/>
              <a:t>replica arrivals </a:t>
            </a:r>
            <a:r>
              <a:rPr lang="en-US" dirty="0"/>
              <a:t>and </a:t>
            </a:r>
            <a:r>
              <a:rPr lang="en-US" dirty="0" smtClean="0"/>
              <a:t>departures</a:t>
            </a:r>
            <a:endParaRPr lang="en-US" dirty="0"/>
          </a:p>
        </p:txBody>
      </p:sp>
      <p:sp>
        <p:nvSpPr>
          <p:cNvPr id="3" name="Title 2"/>
          <p:cNvSpPr>
            <a:spLocks noGrp="1"/>
          </p:cNvSpPr>
          <p:nvPr>
            <p:ph type="title"/>
          </p:nvPr>
        </p:nvSpPr>
        <p:spPr>
          <a:xfrm>
            <a:off x="269241" y="289957"/>
            <a:ext cx="11802925" cy="899537"/>
          </a:xfrm>
        </p:spPr>
        <p:txBody>
          <a:bodyPr/>
          <a:lstStyle/>
          <a:p>
            <a:r>
              <a:rPr lang="en-US" dirty="0" smtClean="0"/>
              <a:t>Stateful microservices are reliable </a:t>
            </a:r>
            <a:r>
              <a:rPr lang="en-US" dirty="0"/>
              <a:t>and </a:t>
            </a:r>
            <a:r>
              <a:rPr lang="en-US" dirty="0" smtClean="0"/>
              <a:t>consistent</a:t>
            </a:r>
            <a:endParaRPr lang="en-US" dirty="0"/>
          </a:p>
        </p:txBody>
      </p:sp>
    </p:spTree>
    <p:extLst>
      <p:ext uri="{BB962C8B-B14F-4D97-AF65-F5344CB8AC3E}">
        <p14:creationId xmlns:p14="http://schemas.microsoft.com/office/powerpoint/2010/main" val="28518947"/>
      </p:ext>
    </p:extLst>
  </p:cSld>
  <p:clrMapOvr>
    <a:masterClrMapping/>
  </p:clrMapOvr>
  <p:transition advTm="7926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2140292" y="3747634"/>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54325" y="468484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54325" y="3726201"/>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2163781" y="4688345"/>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smtClean="0"/>
              <a:t>Stateful microservice</a:t>
            </a:r>
            <a:endParaRPr lang="en-US" dirty="0"/>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529376" y="3721655"/>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530888" y="3645407"/>
            <a:ext cx="383138" cy="506901"/>
            <a:chOff x="913929" y="2513723"/>
            <a:chExt cx="390821" cy="517065"/>
          </a:xfrm>
        </p:grpSpPr>
        <p:sp>
          <p:nvSpPr>
            <p:cNvPr id="29" name="Hexagon 2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32" name="Group 31"/>
          <p:cNvGrpSpPr/>
          <p:nvPr/>
        </p:nvGrpSpPr>
        <p:grpSpPr>
          <a:xfrm>
            <a:off x="1529377" y="3642415"/>
            <a:ext cx="383138" cy="506901"/>
            <a:chOff x="913929" y="2513723"/>
            <a:chExt cx="390821" cy="517065"/>
          </a:xfrm>
        </p:grpSpPr>
        <p:sp>
          <p:nvSpPr>
            <p:cNvPr id="33" name="Hexagon 32"/>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endParaRPr lang="en-US" sz="1568" dirty="0">
                <a:gradFill>
                  <a:gsLst>
                    <a:gs pos="2917">
                      <a:srgbClr val="FFFFFF"/>
                    </a:gs>
                    <a:gs pos="30000">
                      <a:srgbClr val="FFFFFF"/>
                    </a:gs>
                  </a:gsLst>
                  <a:lin ang="5400000" scaled="0"/>
                </a:gradFill>
              </a:endParaRPr>
            </a:p>
          </p:txBody>
        </p:sp>
      </p:grpSp>
      <p:grpSp>
        <p:nvGrpSpPr>
          <p:cNvPr id="35" name="Group 34"/>
          <p:cNvGrpSpPr/>
          <p:nvPr/>
        </p:nvGrpSpPr>
        <p:grpSpPr>
          <a:xfrm>
            <a:off x="1529377" y="3635328"/>
            <a:ext cx="383138" cy="506901"/>
            <a:chOff x="913929" y="2513723"/>
            <a:chExt cx="390821" cy="517065"/>
          </a:xfrm>
        </p:grpSpPr>
        <p:sp>
          <p:nvSpPr>
            <p:cNvPr id="36" name="Hexagon 35"/>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endParaRPr lang="en-US" sz="1568" dirty="0">
                <a:gradFill>
                  <a:gsLst>
                    <a:gs pos="2917">
                      <a:srgbClr val="FFFFFF"/>
                    </a:gs>
                    <a:gs pos="30000">
                      <a:srgbClr val="FFFFFF"/>
                    </a:gs>
                  </a:gsLst>
                  <a:lin ang="5400000" scaled="0"/>
                </a:gradFill>
              </a:endParaRPr>
            </a:p>
          </p:txBody>
        </p:sp>
      </p:grpSp>
      <p:sp>
        <p:nvSpPr>
          <p:cNvPr id="47" name="Freeform 58"/>
          <p:cNvSpPr>
            <a:spLocks/>
          </p:cNvSpPr>
          <p:nvPr/>
        </p:nvSpPr>
        <p:spPr bwMode="auto">
          <a:xfrm flipH="1" flipV="1">
            <a:off x="7440638" y="1385680"/>
            <a:ext cx="2275344"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48" name="Freeform 58"/>
          <p:cNvSpPr>
            <a:spLocks/>
          </p:cNvSpPr>
          <p:nvPr/>
        </p:nvSpPr>
        <p:spPr bwMode="auto">
          <a:xfrm flipV="1">
            <a:off x="5387350" y="1385683"/>
            <a:ext cx="2053288"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7" name="TextBox 6"/>
          <p:cNvSpPr txBox="1"/>
          <p:nvPr/>
        </p:nvSpPr>
        <p:spPr>
          <a:xfrm>
            <a:off x="6524362" y="3321941"/>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9" name="TextBox 48"/>
          <p:cNvSpPr txBox="1"/>
          <p:nvPr/>
        </p:nvSpPr>
        <p:spPr>
          <a:xfrm>
            <a:off x="8544188" y="3266800"/>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6" name="Hexagon 45"/>
          <p:cNvSpPr/>
          <p:nvPr/>
        </p:nvSpPr>
        <p:spPr bwMode="auto">
          <a:xfrm>
            <a:off x="1472352" y="4688345"/>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479371" y="4594237"/>
            <a:ext cx="383138" cy="506901"/>
            <a:chOff x="913929" y="2513723"/>
            <a:chExt cx="390821" cy="517065"/>
          </a:xfrm>
        </p:grpSpPr>
        <p:sp>
          <p:nvSpPr>
            <p:cNvPr id="51" name="Hexagon 50"/>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53" name="Group 52"/>
          <p:cNvGrpSpPr/>
          <p:nvPr/>
        </p:nvGrpSpPr>
        <p:grpSpPr>
          <a:xfrm>
            <a:off x="1479370" y="4590742"/>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endParaRPr lang="en-US" sz="1568" dirty="0">
                <a:gradFill>
                  <a:gsLst>
                    <a:gs pos="2917">
                      <a:srgbClr val="FFFFFF"/>
                    </a:gs>
                    <a:gs pos="30000">
                      <a:srgbClr val="FFFFFF"/>
                    </a:gs>
                  </a:gsLst>
                  <a:lin ang="5400000" scaled="0"/>
                </a:gradFill>
              </a:endParaRPr>
            </a:p>
          </p:txBody>
        </p:sp>
      </p:grpSp>
      <p:grpSp>
        <p:nvGrpSpPr>
          <p:cNvPr id="56" name="Group 55"/>
          <p:cNvGrpSpPr/>
          <p:nvPr/>
        </p:nvGrpSpPr>
        <p:grpSpPr>
          <a:xfrm>
            <a:off x="1482190" y="4593734"/>
            <a:ext cx="383138" cy="506901"/>
            <a:chOff x="913929" y="2513723"/>
            <a:chExt cx="390821" cy="517065"/>
          </a:xfrm>
        </p:grpSpPr>
        <p:sp>
          <p:nvSpPr>
            <p:cNvPr id="57" name="Hexagon 56"/>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endParaRPr lang="en-US" sz="1568" dirty="0">
                <a:gradFill>
                  <a:gsLst>
                    <a:gs pos="2917">
                      <a:srgbClr val="FFFFFF"/>
                    </a:gs>
                    <a:gs pos="30000">
                      <a:srgbClr val="FFFFFF"/>
                    </a:gs>
                  </a:gsLst>
                  <a:lin ang="5400000" scaled="0"/>
                </a:gradFill>
              </a:endParaRPr>
            </a:p>
          </p:txBody>
        </p:sp>
      </p:grpSp>
      <p:sp>
        <p:nvSpPr>
          <p:cNvPr id="59" name="Freeform 58"/>
          <p:cNvSpPr>
            <a:spLocks/>
          </p:cNvSpPr>
          <p:nvPr/>
        </p:nvSpPr>
        <p:spPr bwMode="auto">
          <a:xfrm rot="20274532" flipH="1">
            <a:off x="6964012" y="3816919"/>
            <a:ext cx="3155866"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60" name="Freeform 59"/>
          <p:cNvSpPr>
            <a:spLocks/>
          </p:cNvSpPr>
          <p:nvPr/>
        </p:nvSpPr>
        <p:spPr bwMode="auto">
          <a:xfrm rot="20274532">
            <a:off x="6418566" y="3885081"/>
            <a:ext cx="429913"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Tree>
    <p:custDataLst>
      <p:tags r:id="rId1"/>
    </p:custDataLst>
    <p:extLst>
      <p:ext uri="{BB962C8B-B14F-4D97-AF65-F5344CB8AC3E}">
        <p14:creationId xmlns:p14="http://schemas.microsoft.com/office/powerpoint/2010/main" val="2940523120"/>
      </p:ext>
    </p:extLst>
  </p:cSld>
  <p:clrMapOvr>
    <a:masterClrMapping/>
  </p:clrMapOvr>
  <p:transition advTm="578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9"/>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22"/>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6"/>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32"/>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35"/>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50"/>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53"/>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56"/>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37" grpId="0" animBg="1"/>
      <p:bldP spid="38" grpId="0" animBg="1"/>
      <p:bldP spid="43" grpId="0"/>
      <p:bldP spid="23" grpId="0" animBg="1"/>
      <p:bldP spid="47" grpId="0" animBg="1"/>
      <p:bldP spid="48" grpId="0" animBg="1"/>
      <p:bldP spid="7" grpId="0"/>
      <p:bldP spid="49" grpId="0"/>
      <p:bldP spid="46"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endParaRPr lang="en-US" sz="4500" dirty="0" smtClean="0"/>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smtClean="0"/>
              <a:t>Replication</a:t>
            </a:r>
            <a:endParaRPr lang="en-US" dirty="0"/>
          </a:p>
        </p:txBody>
      </p:sp>
      <p:sp>
        <p:nvSpPr>
          <p:cNvPr id="35" name="Rectangle 5"/>
          <p:cNvSpPr>
            <a:spLocks noGrp="1" noChangeArrowheads="1"/>
          </p:cNvSpPr>
          <p:nvPr>
            <p:ph sz="quarter" idx="4294967295"/>
          </p:nvPr>
        </p:nvSpPr>
        <p:spPr>
          <a:xfrm>
            <a:off x="610378" y="1565540"/>
            <a:ext cx="4774523" cy="2092028"/>
          </a:xfrm>
        </p:spPr>
        <p:txBody>
          <a:bodyPr>
            <a:normAutofit fontScale="92500" lnSpcReduction="20000"/>
          </a:bodyPr>
          <a:lstStyle/>
          <a:p>
            <a:r>
              <a:rPr lang="en-US" sz="3200" dirty="0"/>
              <a:t>Reads are completed </a:t>
            </a:r>
            <a:br>
              <a:rPr lang="en-US" sz="3200" dirty="0"/>
            </a:br>
            <a:r>
              <a:rPr lang="en-US" sz="3200" dirty="0"/>
              <a:t>at the primary</a:t>
            </a:r>
          </a:p>
          <a:p>
            <a:r>
              <a:rPr lang="en-US" sz="3200" dirty="0"/>
              <a:t>Writes are replicated to </a:t>
            </a:r>
            <a:br>
              <a:rPr lang="en-US" sz="3200" dirty="0"/>
            </a:br>
            <a:r>
              <a:rPr lang="en-US" sz="3200" dirty="0"/>
              <a:t>the write quorum of </a:t>
            </a:r>
            <a:r>
              <a:rPr lang="en-US" sz="3200" dirty="0" err="1"/>
              <a:t>secondaries</a:t>
            </a:r>
            <a:endParaRPr lang="en-US" sz="3200" dirty="0"/>
          </a:p>
          <a:p>
            <a:endParaRPr lang="en-US" sz="3200" dirty="0"/>
          </a:p>
        </p:txBody>
      </p:sp>
      <p:sp>
        <p:nvSpPr>
          <p:cNvPr id="538658" name="Freeform 34"/>
          <p:cNvSpPr>
            <a:spLocks/>
          </p:cNvSpPr>
          <p:nvPr/>
        </p:nvSpPr>
        <p:spPr bwMode="auto">
          <a:xfrm>
            <a:off x="4572216" y="3606774"/>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57150" cap="rnd">
            <a:solidFill>
              <a:schemeClr val="bg2">
                <a:lumMod val="60000"/>
                <a:lumOff val="40000"/>
              </a:schemeClr>
            </a:solidFill>
            <a:prstDash val="solid"/>
            <a:round/>
            <a:headEnd/>
            <a:tailEnd/>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60" name="Oval 36"/>
          <p:cNvSpPr>
            <a:spLocks noChangeArrowheads="1"/>
          </p:cNvSpPr>
          <p:nvPr/>
        </p:nvSpPr>
        <p:spPr bwMode="auto">
          <a:xfrm>
            <a:off x="7416613" y="2844883"/>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cxnSp>
        <p:nvCxnSpPr>
          <p:cNvPr id="538661" name="AutoShape 37"/>
          <p:cNvCxnSpPr>
            <a:cxnSpLocks noChangeShapeType="1"/>
            <a:stCxn id="538676" idx="0"/>
            <a:endCxn id="538660" idx="2"/>
          </p:cNvCxnSpPr>
          <p:nvPr/>
        </p:nvCxnSpPr>
        <p:spPr bwMode="auto">
          <a:xfrm rot="16200000">
            <a:off x="6718212" y="3213131"/>
            <a:ext cx="380946" cy="1015856"/>
          </a:xfrm>
          <a:prstGeom prst="curvedConnector2">
            <a:avLst/>
          </a:prstGeom>
          <a:noFill/>
          <a:ln w="2857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6920063" y="3927141"/>
            <a:ext cx="677766" cy="852897"/>
          </a:xfrm>
          <a:prstGeom prst="curvedConnector3">
            <a:avLst>
              <a:gd name="adj1" fmla="val 108431"/>
            </a:avLst>
          </a:prstGeom>
          <a:noFill/>
          <a:ln w="28575">
            <a:solidFill>
              <a:schemeClr val="tx1"/>
            </a:solidFill>
            <a:round/>
            <a:headEnd/>
            <a:tailEnd type="stealth" w="lg" len="lg"/>
          </a:ln>
          <a:effectLst/>
        </p:spPr>
      </p:cxnSp>
      <p:sp>
        <p:nvSpPr>
          <p:cNvPr id="538665" name="Oval 41"/>
          <p:cNvSpPr>
            <a:spLocks noChangeArrowheads="1"/>
          </p:cNvSpPr>
          <p:nvPr/>
        </p:nvSpPr>
        <p:spPr bwMode="auto">
          <a:xfrm>
            <a:off x="9549910" y="3987721"/>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4" name="AutoShape 50"/>
          <p:cNvCxnSpPr>
            <a:cxnSpLocks noChangeShapeType="1"/>
            <a:stCxn id="538660" idx="5"/>
            <a:endCxn id="538665" idx="3"/>
          </p:cNvCxnSpPr>
          <p:nvPr/>
        </p:nvCxnSpPr>
        <p:spPr bwMode="auto">
          <a:xfrm rot="16200000" flipH="1">
            <a:off x="8975054" y="4016027"/>
            <a:ext cx="753956" cy="751310"/>
          </a:xfrm>
          <a:prstGeom prst="curvedConnector3">
            <a:avLst>
              <a:gd name="adj1" fmla="val 132630"/>
            </a:avLst>
          </a:prstGeom>
          <a:noFill/>
          <a:ln w="28575">
            <a:solidFill>
              <a:schemeClr val="tx1"/>
            </a:solidFill>
            <a:round/>
            <a:headEnd/>
            <a:tailEnd type="stealth" w="lg" len="lg"/>
          </a:ln>
          <a:effectLst/>
        </p:spPr>
      </p:cxnSp>
      <p:sp>
        <p:nvSpPr>
          <p:cNvPr id="538675" name="Oval 51"/>
          <p:cNvSpPr>
            <a:spLocks noChangeArrowheads="1"/>
          </p:cNvSpPr>
          <p:nvPr/>
        </p:nvSpPr>
        <p:spPr bwMode="auto">
          <a:xfrm>
            <a:off x="10768937" y="4749613"/>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6" name="Oval 52"/>
          <p:cNvSpPr>
            <a:spLocks noChangeArrowheads="1"/>
          </p:cNvSpPr>
          <p:nvPr/>
        </p:nvSpPr>
        <p:spPr bwMode="auto">
          <a:xfrm>
            <a:off x="5791243" y="3911532"/>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7" name="Oval 53"/>
          <p:cNvSpPr>
            <a:spLocks noChangeArrowheads="1"/>
          </p:cNvSpPr>
          <p:nvPr/>
        </p:nvSpPr>
        <p:spPr bwMode="auto">
          <a:xfrm>
            <a:off x="4470632" y="4673424"/>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8" name="AutoShape 54"/>
          <p:cNvCxnSpPr>
            <a:cxnSpLocks noChangeShapeType="1"/>
            <a:stCxn id="538665" idx="0"/>
            <a:endCxn id="538660" idx="6"/>
          </p:cNvCxnSpPr>
          <p:nvPr/>
        </p:nvCxnSpPr>
        <p:spPr bwMode="auto">
          <a:xfrm rot="5400000" flipH="1">
            <a:off x="9473721" y="3302019"/>
            <a:ext cx="457135" cy="914270"/>
          </a:xfrm>
          <a:prstGeom prst="curvedConnector2">
            <a:avLst/>
          </a:prstGeom>
          <a:noFill/>
          <a:ln w="2857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5569291" y="2557323"/>
            <a:ext cx="1626956" cy="2605247"/>
          </a:xfrm>
          <a:prstGeom prst="curvedConnector3">
            <a:avLst>
              <a:gd name="adj1" fmla="val 100778"/>
            </a:avLst>
          </a:prstGeom>
          <a:noFill/>
          <a:ln w="2857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9325841" y="2697002"/>
            <a:ext cx="1703145" cy="2402075"/>
          </a:xfrm>
          <a:prstGeom prst="curvedConnector3">
            <a:avLst>
              <a:gd name="adj1" fmla="val 125255"/>
            </a:avLst>
          </a:prstGeom>
          <a:noFill/>
          <a:ln w="28575">
            <a:solidFill>
              <a:schemeClr val="tx1"/>
            </a:solidFill>
            <a:round/>
            <a:headEnd/>
            <a:tailEnd type="stealth" w="lg" len="lg"/>
          </a:ln>
          <a:effectLst/>
        </p:spPr>
      </p:cxnSp>
      <p:sp>
        <p:nvSpPr>
          <p:cNvPr id="538682" name="Freeform 58"/>
          <p:cNvSpPr>
            <a:spLocks/>
          </p:cNvSpPr>
          <p:nvPr/>
        </p:nvSpPr>
        <p:spPr bwMode="auto">
          <a:xfrm>
            <a:off x="5588072" y="4216289"/>
            <a:ext cx="2539640" cy="1219027"/>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3" name="Freeform 59"/>
          <p:cNvSpPr>
            <a:spLocks/>
          </p:cNvSpPr>
          <p:nvPr/>
        </p:nvSpPr>
        <p:spPr bwMode="auto">
          <a:xfrm flipH="1">
            <a:off x="8534054" y="4216288"/>
            <a:ext cx="2336469" cy="1295216"/>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5" name="Line 61"/>
          <p:cNvSpPr>
            <a:spLocks noChangeShapeType="1"/>
          </p:cNvSpPr>
          <p:nvPr/>
        </p:nvSpPr>
        <p:spPr bwMode="auto">
          <a:xfrm>
            <a:off x="8432469"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6" name="Line 62"/>
          <p:cNvSpPr>
            <a:spLocks noChangeShapeType="1"/>
          </p:cNvSpPr>
          <p:nvPr/>
        </p:nvSpPr>
        <p:spPr bwMode="auto">
          <a:xfrm flipV="1">
            <a:off x="8229297"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7" name="Text Box 63"/>
          <p:cNvSpPr txBox="1">
            <a:spLocks noChangeArrowheads="1"/>
          </p:cNvSpPr>
          <p:nvPr/>
        </p:nvSpPr>
        <p:spPr bwMode="auto">
          <a:xfrm>
            <a:off x="8591220" y="5360291"/>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8" name="Text Box 64"/>
          <p:cNvSpPr txBox="1">
            <a:spLocks noChangeArrowheads="1"/>
          </p:cNvSpPr>
          <p:nvPr/>
        </p:nvSpPr>
        <p:spPr bwMode="auto">
          <a:xfrm>
            <a:off x="6847805" y="5301986"/>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9" name="Text Box 65"/>
          <p:cNvSpPr txBox="1">
            <a:spLocks noChangeArrowheads="1"/>
          </p:cNvSpPr>
          <p:nvPr/>
        </p:nvSpPr>
        <p:spPr bwMode="auto">
          <a:xfrm>
            <a:off x="8635642"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690" name="Text Box 66"/>
          <p:cNvSpPr txBox="1">
            <a:spLocks noChangeArrowheads="1"/>
          </p:cNvSpPr>
          <p:nvPr/>
        </p:nvSpPr>
        <p:spPr bwMode="auto">
          <a:xfrm>
            <a:off x="7111858"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91" name="Text Box 67"/>
          <p:cNvSpPr txBox="1">
            <a:spLocks noChangeArrowheads="1"/>
          </p:cNvSpPr>
          <p:nvPr/>
        </p:nvSpPr>
        <p:spPr bwMode="auto">
          <a:xfrm>
            <a:off x="9701395" y="323563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3" name="Text Box 69"/>
          <p:cNvSpPr txBox="1">
            <a:spLocks noChangeArrowheads="1"/>
          </p:cNvSpPr>
          <p:nvPr/>
        </p:nvSpPr>
        <p:spPr bwMode="auto">
          <a:xfrm>
            <a:off x="6222310" y="3213442"/>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
        <p:nvSpPr>
          <p:cNvPr id="538694" name="Text Box 70"/>
          <p:cNvSpPr txBox="1">
            <a:spLocks noChangeArrowheads="1"/>
          </p:cNvSpPr>
          <p:nvPr/>
        </p:nvSpPr>
        <p:spPr bwMode="auto">
          <a:xfrm>
            <a:off x="11106160" y="3236601"/>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5" name="Text Box 71"/>
          <p:cNvSpPr txBox="1">
            <a:spLocks noChangeArrowheads="1"/>
          </p:cNvSpPr>
          <p:nvPr/>
        </p:nvSpPr>
        <p:spPr bwMode="auto">
          <a:xfrm>
            <a:off x="4987571" y="291897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6" name="Text Box 72"/>
          <p:cNvSpPr txBox="1">
            <a:spLocks noChangeArrowheads="1"/>
          </p:cNvSpPr>
          <p:nvPr/>
        </p:nvSpPr>
        <p:spPr bwMode="auto">
          <a:xfrm>
            <a:off x="8330884" y="2006803"/>
            <a:ext cx="919665"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Read</a:t>
            </a:r>
          </a:p>
        </p:txBody>
      </p:sp>
      <p:sp>
        <p:nvSpPr>
          <p:cNvPr id="538697" name="Text Box 73"/>
          <p:cNvSpPr txBox="1">
            <a:spLocks noChangeArrowheads="1"/>
          </p:cNvSpPr>
          <p:nvPr/>
        </p:nvSpPr>
        <p:spPr bwMode="auto">
          <a:xfrm>
            <a:off x="7213443" y="2159181"/>
            <a:ext cx="981581"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Value</a:t>
            </a:r>
          </a:p>
        </p:txBody>
      </p:sp>
      <p:sp>
        <p:nvSpPr>
          <p:cNvPr id="538698" name="Text Box 74"/>
          <p:cNvSpPr txBox="1">
            <a:spLocks noChangeArrowheads="1"/>
          </p:cNvSpPr>
          <p:nvPr/>
        </p:nvSpPr>
        <p:spPr bwMode="auto">
          <a:xfrm>
            <a:off x="8330885" y="2311560"/>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700" name="Text Box 76"/>
          <p:cNvSpPr txBox="1">
            <a:spLocks noChangeArrowheads="1"/>
          </p:cNvSpPr>
          <p:nvPr/>
        </p:nvSpPr>
        <p:spPr bwMode="auto">
          <a:xfrm>
            <a:off x="7315028" y="1930614"/>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Tree>
    <p:custDataLst>
      <p:tags r:id="rId1"/>
    </p:custDataLst>
    <p:extLst>
      <p:ext uri="{BB962C8B-B14F-4D97-AF65-F5344CB8AC3E}">
        <p14:creationId xmlns:p14="http://schemas.microsoft.com/office/powerpoint/2010/main" val="2747093295"/>
      </p:ext>
    </p:extLst>
  </p:cSld>
  <p:clrMapOvr>
    <a:masterClrMapping/>
  </p:clrMapOvr>
  <p:transition advTm="780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8700"/>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538686"/>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5386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386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3869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3868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6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867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3869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53868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70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869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86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38691"/>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3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smtClean="0"/>
              <a:t>Reconfiguration</a:t>
            </a:r>
            <a:endParaRPr lang="en-US" dirty="0"/>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a:p>
            <a:pPr>
              <a:lnSpc>
                <a:spcPct val="90000"/>
              </a:lnSpc>
              <a:buNone/>
            </a:pPr>
            <a:endParaRPr lang="en-US" sz="2666" dirty="0"/>
          </a:p>
          <a:p>
            <a:pPr>
              <a:lnSpc>
                <a:spcPct val="90000"/>
              </a:lnSpc>
            </a:pPr>
            <a:r>
              <a:rPr lang="en-US" sz="2666" dirty="0"/>
              <a:t>Replica States</a:t>
            </a:r>
          </a:p>
          <a:p>
            <a:pPr marL="840177" lvl="1" indent="-374588"/>
            <a:r>
              <a:rPr lang="en-US" sz="2400" dirty="0"/>
              <a:t>None</a:t>
            </a:r>
          </a:p>
          <a:p>
            <a:pPr marL="840177" lvl="1" indent="-374588"/>
            <a:r>
              <a:rPr lang="en-US" sz="2400" dirty="0"/>
              <a:t>Idle Secondary </a:t>
            </a:r>
          </a:p>
          <a:p>
            <a:pPr marL="840177" lvl="1" indent="-374588"/>
            <a:r>
              <a:rPr lang="en-US" sz="2400" dirty="0"/>
              <a:t>Active Secondary</a:t>
            </a:r>
          </a:p>
          <a:p>
            <a:pPr marL="840177" lvl="1" indent="-374588"/>
            <a:r>
              <a:rPr lang="en-US" sz="2400" dirty="0"/>
              <a:t>Primary</a:t>
            </a:r>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439446" y="1905216"/>
            <a:ext cx="2024381" cy="3200577"/>
            <a:chOff x="5579726" y="2049887"/>
            <a:chExt cx="1518501" cy="3201031"/>
          </a:xfrm>
        </p:grpSpPr>
        <p:sp>
          <p:nvSpPr>
            <p:cNvPr id="17" name="Rectangle 16"/>
            <p:cNvSpPr/>
            <p:nvPr/>
          </p:nvSpPr>
          <p:spPr>
            <a:xfrm>
              <a:off x="5579726" y="2049887"/>
              <a:ext cx="1444788" cy="3201031"/>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24859" cy="459884"/>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444588" y="4381365"/>
            <a:ext cx="1321086" cy="2092613"/>
            <a:chOff x="3702213" y="4799810"/>
            <a:chExt cx="990956" cy="2092910"/>
          </a:xfrm>
          <a:solidFill>
            <a:srgbClr val="FFC000"/>
          </a:solidFill>
        </p:grpSpPr>
        <p:sp>
          <p:nvSpPr>
            <p:cNvPr id="21" name="Rectangle 20"/>
            <p:cNvSpPr/>
            <p:nvPr/>
          </p:nvSpPr>
          <p:spPr>
            <a:xfrm>
              <a:off x="3702213" y="4799810"/>
              <a:ext cx="990956" cy="2092910"/>
            </a:xfrm>
            <a:prstGeom prst="rect">
              <a:avLst/>
            </a:prstGeom>
            <a:grp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724859" cy="459884"/>
            </a:xfrm>
            <a:prstGeom prst="rect">
              <a:avLst/>
            </a:prstGeom>
            <a:grp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4028834499"/>
      </p:ext>
    </p:extLst>
  </p:cSld>
  <p:clrMapOvr>
    <a:masterClrMapping/>
  </p:clrMapOvr>
  <p:transition advTm="1410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9" end="9"/>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0" end="10"/>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placement and failover</a:t>
            </a:r>
            <a:endParaRPr lang="en-US" dirty="0"/>
          </a:p>
        </p:txBody>
      </p:sp>
      <p:cxnSp>
        <p:nvCxnSpPr>
          <p:cNvPr id="251" name="Elbow Connector 250"/>
          <p:cNvCxnSpPr/>
          <p:nvPr/>
        </p:nvCxnSpPr>
        <p:spPr>
          <a:xfrm rot="10800000">
            <a:off x="4052082" y="2749761"/>
            <a:ext cx="52235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09" y="2752400"/>
            <a:ext cx="51457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1"/>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103</a:t>
            </a:r>
          </a:p>
        </p:txBody>
      </p:sp>
      <p:sp>
        <p:nvSpPr>
          <p:cNvPr id="255" name="Rectangle 254"/>
          <p:cNvSpPr/>
          <p:nvPr/>
        </p:nvSpPr>
        <p:spPr>
          <a:xfrm>
            <a:off x="6644405" y="301210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56" name="Rectangle 255"/>
          <p:cNvSpPr/>
          <p:nvPr/>
        </p:nvSpPr>
        <p:spPr>
          <a:xfrm>
            <a:off x="6669601" y="37701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57" name="Rectangle 256"/>
          <p:cNvSpPr/>
          <p:nvPr/>
        </p:nvSpPr>
        <p:spPr>
          <a:xfrm>
            <a:off x="6658581"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58" name="Elbow Connector 257"/>
          <p:cNvCxnSpPr/>
          <p:nvPr/>
        </p:nvCxnSpPr>
        <p:spPr>
          <a:xfrm rot="10800000">
            <a:off x="9548806" y="2752390"/>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104</a:t>
            </a:r>
          </a:p>
        </p:txBody>
      </p:sp>
      <p:sp>
        <p:nvSpPr>
          <p:cNvPr id="260" name="Rectangle 259"/>
          <p:cNvSpPr/>
          <p:nvPr/>
        </p:nvSpPr>
        <p:spPr>
          <a:xfrm>
            <a:off x="8474053"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1" name="Rectangle 260"/>
          <p:cNvSpPr/>
          <p:nvPr/>
        </p:nvSpPr>
        <p:spPr>
          <a:xfrm>
            <a:off x="8474053" y="3480947"/>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8996">
              <a:defRPr/>
            </a:pPr>
            <a:r>
              <a:rPr lang="en-US" sz="2400" kern="0" dirty="0">
                <a:solidFill>
                  <a:sysClr val="window" lastClr="FFFFFF"/>
                </a:solidFill>
                <a:latin typeface="Segoe UI Light"/>
              </a:rPr>
              <a:t>S</a:t>
            </a:r>
          </a:p>
        </p:txBody>
      </p:sp>
      <p:sp>
        <p:nvSpPr>
          <p:cNvPr id="262" name="Rectangle 261"/>
          <p:cNvSpPr/>
          <p:nvPr/>
        </p:nvSpPr>
        <p:spPr>
          <a:xfrm>
            <a:off x="4574430"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102</a:t>
            </a:r>
          </a:p>
        </p:txBody>
      </p:sp>
      <p:sp>
        <p:nvSpPr>
          <p:cNvPr id="263" name="Rectangle 262"/>
          <p:cNvSpPr/>
          <p:nvPr/>
        </p:nvSpPr>
        <p:spPr>
          <a:xfrm>
            <a:off x="4814758" y="3012100"/>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4" name="Rectangle 263"/>
          <p:cNvSpPr/>
          <p:nvPr/>
        </p:nvSpPr>
        <p:spPr>
          <a:xfrm>
            <a:off x="4811875" y="3763604"/>
            <a:ext cx="840190" cy="369978"/>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5" name="Rectangle 264"/>
          <p:cNvSpPr/>
          <p:nvPr/>
        </p:nvSpPr>
        <p:spPr>
          <a:xfrm>
            <a:off x="4814758" y="3386294"/>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66" name="Rectangle 265"/>
          <p:cNvSpPr/>
          <p:nvPr/>
        </p:nvSpPr>
        <p:spPr>
          <a:xfrm>
            <a:off x="4814758" y="412606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7" name="Rectangle 266"/>
          <p:cNvSpPr/>
          <p:nvPr/>
        </p:nvSpPr>
        <p:spPr>
          <a:xfrm>
            <a:off x="10063371"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105</a:t>
            </a:r>
          </a:p>
        </p:txBody>
      </p:sp>
      <p:sp>
        <p:nvSpPr>
          <p:cNvPr id="268" name="Rectangle 267"/>
          <p:cNvSpPr/>
          <p:nvPr/>
        </p:nvSpPr>
        <p:spPr>
          <a:xfrm>
            <a:off x="10303699" y="301210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9" name="Rectangle 268"/>
          <p:cNvSpPr/>
          <p:nvPr/>
        </p:nvSpPr>
        <p:spPr>
          <a:xfrm>
            <a:off x="10303699" y="3388027"/>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70" name="Rectangle 269"/>
          <p:cNvSpPr/>
          <p:nvPr/>
        </p:nvSpPr>
        <p:spPr>
          <a:xfrm>
            <a:off x="10303699" y="3766099"/>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1" name="Rectangle 270"/>
          <p:cNvSpPr/>
          <p:nvPr/>
        </p:nvSpPr>
        <p:spPr>
          <a:xfrm>
            <a:off x="10303699" y="4142026"/>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2" name="Rectangle 271"/>
          <p:cNvSpPr/>
          <p:nvPr/>
        </p:nvSpPr>
        <p:spPr>
          <a:xfrm>
            <a:off x="2744782"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101</a:t>
            </a:r>
            <a:endParaRPr lang="en-US" sz="2400" kern="0" dirty="0">
              <a:solidFill>
                <a:sysClr val="windowText" lastClr="000000"/>
              </a:solidFill>
              <a:latin typeface="Segoe UI Light"/>
            </a:endParaRPr>
          </a:p>
        </p:txBody>
      </p:sp>
      <p:sp>
        <p:nvSpPr>
          <p:cNvPr id="273" name="Rectangle 272"/>
          <p:cNvSpPr/>
          <p:nvPr/>
        </p:nvSpPr>
        <p:spPr>
          <a:xfrm>
            <a:off x="2982227" y="3492716"/>
            <a:ext cx="840190" cy="369978"/>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4" name="Rectangle 273"/>
          <p:cNvSpPr/>
          <p:nvPr/>
        </p:nvSpPr>
        <p:spPr>
          <a:xfrm>
            <a:off x="2985111"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5" name="Rectangle 274"/>
          <p:cNvSpPr/>
          <p:nvPr/>
        </p:nvSpPr>
        <p:spPr>
          <a:xfrm>
            <a:off x="2982227" y="3842003"/>
            <a:ext cx="840190" cy="369978"/>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3822419" y="3193758"/>
            <a:ext cx="992341"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399" cy="378758"/>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7"/>
            <a:ext cx="995224" cy="82038"/>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1" y="3193755"/>
            <a:ext cx="995224" cy="1113969"/>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4"/>
            <a:ext cx="995224" cy="468849"/>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8" y="3193756"/>
            <a:ext cx="2824871"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989886" y="3193756"/>
            <a:ext cx="2824871"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4" y="3819147"/>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85" name="Rectangle 284"/>
          <p:cNvSpPr/>
          <p:nvPr/>
        </p:nvSpPr>
        <p:spPr>
          <a:xfrm>
            <a:off x="1155464" y="306491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86" name="Elbow Connector 285"/>
          <p:cNvCxnSpPr/>
          <p:nvPr/>
        </p:nvCxnSpPr>
        <p:spPr>
          <a:xfrm rot="10800000" flipV="1">
            <a:off x="2230218" y="2751078"/>
            <a:ext cx="517008" cy="132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4" y="3440820"/>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989888" y="3622475"/>
            <a:ext cx="992341"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19" y="3567952"/>
            <a:ext cx="992341"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6"/>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3"/>
            <a:ext cx="2821987" cy="702022"/>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4" y="41959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1"/>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8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9308475" y="3686847"/>
            <a:ext cx="995226"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6"/>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7" y="422844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301" name="Rectangle 300"/>
          <p:cNvSpPr/>
          <p:nvPr/>
        </p:nvSpPr>
        <p:spPr>
          <a:xfrm>
            <a:off x="4814758" y="4489379"/>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7504025" y="3193757"/>
            <a:ext cx="2799677" cy="758097"/>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2"/>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3816650" y="3686845"/>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1" y="3193757"/>
            <a:ext cx="4654518" cy="147727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7"/>
            <a:ext cx="2824869" cy="849373"/>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1839838747"/>
      </p:ext>
    </p:extLst>
  </p:cSld>
  <p:clrMapOvr>
    <a:masterClrMapping/>
  </p:clrMapOvr>
  <p:transition advTm="1462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err="1" smtClean="0"/>
              <a:t>Stateful</a:t>
            </a:r>
            <a:r>
              <a:rPr lang="en-US" dirty="0" smtClean="0"/>
              <a:t>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33047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Lifecycle Management</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810867"/>
      </p:ext>
    </p:extLst>
  </p:cSld>
  <p:clrMapOvr>
    <a:masterClrMapping/>
  </p:clrMapOvr>
  <p:transition advTm="33802">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39469" y="533929"/>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42" name="Title 2"/>
          <p:cNvSpPr>
            <a:spLocks noGrp="1"/>
          </p:cNvSpPr>
          <p:nvPr>
            <p:ph type="title"/>
          </p:nvPr>
        </p:nvSpPr>
        <p:spPr>
          <a:xfrm>
            <a:off x="119835" y="84211"/>
            <a:ext cx="11655840" cy="899537"/>
          </a:xfrm>
        </p:spPr>
        <p:txBody>
          <a:bodyPr/>
          <a:lstStyle/>
          <a:p>
            <a:r>
              <a:rPr lang="en-US" dirty="0" smtClean="0"/>
              <a:t>Application: logical grouping of </a:t>
            </a:r>
            <a:r>
              <a:rPr lang="en-US" dirty="0" err="1" smtClean="0"/>
              <a:t>microservices</a:t>
            </a:r>
            <a:endParaRPr lang="en-US" dirty="0"/>
          </a:p>
        </p:txBody>
      </p:sp>
      <p:sp>
        <p:nvSpPr>
          <p:cNvPr id="4" name="TextBox 3"/>
          <p:cNvSpPr txBox="1"/>
          <p:nvPr/>
        </p:nvSpPr>
        <p:spPr>
          <a:xfrm>
            <a:off x="395559" y="2824547"/>
            <a:ext cx="19785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a:t>
            </a:r>
          </a:p>
        </p:txBody>
      </p:sp>
      <p:sp>
        <p:nvSpPr>
          <p:cNvPr id="6" name="Rectangle 5"/>
          <p:cNvSpPr/>
          <p:nvPr/>
        </p:nvSpPr>
        <p:spPr bwMode="auto">
          <a:xfrm>
            <a:off x="4766652"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683383"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737344" y="4625668"/>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06471" y="5940025"/>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1090558" y="3514258"/>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p:nvSpPr>
        <p:spPr bwMode="auto">
          <a:xfrm>
            <a:off x="1076523" y="4164157"/>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p:nvSpPr>
        <p:spPr bwMode="auto">
          <a:xfrm>
            <a:off x="1076523" y="489610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p:nvSpPr>
        <p:spPr bwMode="auto">
          <a:xfrm>
            <a:off x="1076523" y="5623534"/>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1076522" y="4162839"/>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1090559" y="4858277"/>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1076523" y="561575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10476" y="3323995"/>
            <a:ext cx="971127" cy="2806608"/>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1093640" y="3511280"/>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3556130" y="2211077"/>
            <a:ext cx="7993121" cy="4579516"/>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2755670"/>
      </p:ext>
    </p:extLst>
  </p:cSld>
  <p:clrMapOvr>
    <a:masterClrMapping/>
  </p:clrMapOvr>
  <p:transition advTm="603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3.69926E-6 3.10486E-6 L 0.31632 -0.16682 " pathEditMode="relative" rAng="0" ptsTypes="AA">
                                      <p:cBhvr>
                                        <p:cTn id="38" dur="2000" fill="hold"/>
                                        <p:tgtEl>
                                          <p:spTgt spid="16"/>
                                        </p:tgtEl>
                                        <p:attrNameLst>
                                          <p:attrName>ppt_x</p:attrName>
                                          <p:attrName>ppt_y</p:attrName>
                                        </p:attrNameLst>
                                      </p:cBhvr>
                                      <p:rCtr x="15816" y="-8352"/>
                                    </p:animMotion>
                                  </p:childTnLst>
                                </p:cTn>
                              </p:par>
                              <p:par>
                                <p:cTn id="39" presetID="42" presetClass="path" presetSubtype="0" accel="50000" decel="50000" fill="hold" grpId="0" nodeType="withEffect">
                                  <p:stCondLst>
                                    <p:cond delay="0"/>
                                  </p:stCondLst>
                                  <p:childTnLst>
                                    <p:animMotion origin="layout" path="M -3.69926E-6 3.42261E-6 L 0.51851 0.17181 " pathEditMode="relative" rAng="0" ptsTypes="AA">
                                      <p:cBhvr>
                                        <p:cTn id="40" dur="2000" fill="hold"/>
                                        <p:tgtEl>
                                          <p:spTgt spid="17"/>
                                        </p:tgtEl>
                                        <p:attrNameLst>
                                          <p:attrName>ppt_x</p:attrName>
                                          <p:attrName>ppt_y</p:attrName>
                                        </p:attrNameLst>
                                      </p:cBhvr>
                                      <p:rCtr x="25925" y="8579"/>
                                    </p:animMotion>
                                  </p:childTnLst>
                                </p:cTn>
                              </p:par>
                              <p:par>
                                <p:cTn id="41" presetID="42" presetClass="path" presetSubtype="0" accel="50000" decel="50000" fill="hold" grpId="0" nodeType="withEffect">
                                  <p:stCondLst>
                                    <p:cond delay="0"/>
                                  </p:stCondLst>
                                  <p:childTnLst>
                                    <p:animMotion origin="layout" path="M -3.69926E-6 1.59328E-6 L 0.72071 -0.3788 " pathEditMode="relative" rAng="0" ptsTypes="AA">
                                      <p:cBhvr>
                                        <p:cTn id="42" dur="2000" fill="hold"/>
                                        <p:tgtEl>
                                          <p:spTgt spid="18"/>
                                        </p:tgtEl>
                                        <p:attrNameLst>
                                          <p:attrName>ppt_x</p:attrName>
                                          <p:attrName>ppt_y</p:attrName>
                                        </p:attrNameLst>
                                      </p:cBhvr>
                                      <p:rCtr x="36035" y="-18951"/>
                                    </p:animMotion>
                                  </p:childTnLst>
                                </p:cTn>
                              </p:par>
                              <p:par>
                                <p:cTn id="43" presetID="42" presetClass="path" presetSubtype="0" accel="50000" decel="50000" fill="hold" grpId="0" nodeType="withEffect">
                                  <p:stCondLst>
                                    <p:cond delay="0"/>
                                  </p:stCondLst>
                                  <p:childTnLst>
                                    <p:animMotion origin="layout" path="M -2.53766E-6 -3.22742E-6 L 0.72569 0.17976 " pathEditMode="relative" rAng="0" ptsTypes="AA">
                                      <p:cBhvr>
                                        <p:cTn id="44" dur="2000" fill="hold"/>
                                        <p:tgtEl>
                                          <p:spTgt spid="25"/>
                                        </p:tgtEl>
                                        <p:attrNameLst>
                                          <p:attrName>ppt_x</p:attrName>
                                          <p:attrName>ppt_y</p:attrName>
                                        </p:attrNameLst>
                                      </p:cBhvr>
                                      <p:rCtr x="36278" y="8988"/>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6" grpId="0" animBg="1"/>
      <p:bldP spid="38" grpId="0" animBg="1"/>
      <p:bldP spid="39" grpId="0" animBg="1"/>
      <p:bldP spid="25" grpId="0" animBg="1"/>
      <p:bldP spid="25" grpId="1" animBg="1"/>
      <p:bldP spid="16" grpId="0" animBg="1"/>
      <p:bldP spid="16" grpId="1" animBg="1"/>
      <p:bldP spid="17" grpId="0" animBg="1"/>
      <p:bldP spid="17" grpId="1" animBg="1"/>
      <p:bldP spid="18" grpId="0" animBg="1"/>
      <p:bldP spid="18" grpId="1" animBg="1"/>
      <p:bldP spid="20" grpId="0" animBg="1"/>
      <p:bldP spid="21" grpId="0" animBg="1"/>
      <p:bldP spid="22" grpId="0" animBg="1"/>
      <p:bldP spid="7" grpId="0" animBg="1"/>
      <p:bldP spid="7" grpId="1" animBg="1"/>
      <p:bldP spid="40" grpId="0"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Autofit/>
          </a:bodyPr>
          <a:lstStyle/>
          <a:p>
            <a:r>
              <a:rPr lang="en-US" sz="3137" dirty="0"/>
              <a:t>P</a:t>
            </a:r>
            <a:r>
              <a:rPr lang="en-US" sz="3137" dirty="0"/>
              <a:t>rovisioning </a:t>
            </a:r>
            <a:r>
              <a:rPr lang="en-US" sz="3137" dirty="0"/>
              <a:t>and deployment of </a:t>
            </a:r>
            <a:r>
              <a:rPr lang="en-US" sz="3137" dirty="0"/>
              <a:t>constituent </a:t>
            </a:r>
            <a:r>
              <a:rPr lang="en-US" sz="3137" dirty="0" err="1"/>
              <a:t>microservices</a:t>
            </a:r>
            <a:endParaRPr lang="en-US" sz="3137" dirty="0"/>
          </a:p>
          <a:p>
            <a:r>
              <a:rPr lang="en-US" sz="3137" dirty="0"/>
              <a:t>Upgrade </a:t>
            </a:r>
            <a:r>
              <a:rPr lang="en-US" sz="3137" dirty="0" err="1"/>
              <a:t>microservices</a:t>
            </a:r>
            <a:r>
              <a:rPr lang="en-US" sz="3137" dirty="0"/>
              <a:t> without </a:t>
            </a:r>
            <a:r>
              <a:rPr lang="en-US" sz="3137" dirty="0"/>
              <a:t>loss of availability</a:t>
            </a:r>
          </a:p>
          <a:p>
            <a:r>
              <a:rPr lang="en-US" sz="3137" dirty="0"/>
              <a:t>Monitor </a:t>
            </a:r>
            <a:r>
              <a:rPr lang="en-US" sz="3137" dirty="0" err="1"/>
              <a:t>microservices</a:t>
            </a:r>
            <a:r>
              <a:rPr lang="en-US" sz="3137" dirty="0"/>
              <a:t> </a:t>
            </a:r>
          </a:p>
          <a:p>
            <a:r>
              <a:rPr lang="en-US" sz="3137" dirty="0"/>
              <a:t>Interface </a:t>
            </a:r>
            <a:r>
              <a:rPr lang="en-US" sz="3137" dirty="0"/>
              <a:t>with </a:t>
            </a:r>
            <a:r>
              <a:rPr lang="en-US" sz="3137" dirty="0"/>
              <a:t>machine </a:t>
            </a:r>
            <a:r>
              <a:rPr lang="en-US" sz="3137" dirty="0"/>
              <a:t>management </a:t>
            </a:r>
            <a:r>
              <a:rPr lang="en-US" sz="3137" dirty="0"/>
              <a:t>layer for </a:t>
            </a:r>
            <a:r>
              <a:rPr lang="en-US" sz="3137" dirty="0" err="1"/>
              <a:t>autoscale</a:t>
            </a:r>
            <a:r>
              <a:rPr lang="en-US" sz="3137" dirty="0"/>
              <a:t> and </a:t>
            </a:r>
            <a:r>
              <a:rPr lang="en-US" sz="3137" dirty="0"/>
              <a:t>initiating reboot, reimage, and repair actions</a:t>
            </a:r>
          </a:p>
          <a:p>
            <a:r>
              <a:rPr lang="en-US" sz="3137" dirty="0"/>
              <a:t>Provide operational insight into aggregate utilization – inventory, performance counters/metrics, etc. – for capacity planning</a:t>
            </a:r>
          </a:p>
        </p:txBody>
      </p:sp>
      <p:sp>
        <p:nvSpPr>
          <p:cNvPr id="3" name="Title 2"/>
          <p:cNvSpPr>
            <a:spLocks noGrp="1"/>
          </p:cNvSpPr>
          <p:nvPr>
            <p:ph type="title"/>
          </p:nvPr>
        </p:nvSpPr>
        <p:spPr/>
        <p:txBody>
          <a:bodyPr>
            <a:normAutofit/>
          </a:bodyPr>
          <a:lstStyle/>
          <a:p>
            <a:r>
              <a:rPr lang="en-US" dirty="0" smtClean="0"/>
              <a:t>Application Lifecycle Management</a:t>
            </a:r>
            <a:endParaRPr lang="en-US" dirty="0"/>
          </a:p>
        </p:txBody>
      </p:sp>
    </p:spTree>
    <p:extLst>
      <p:ext uri="{BB962C8B-B14F-4D97-AF65-F5344CB8AC3E}">
        <p14:creationId xmlns:p14="http://schemas.microsoft.com/office/powerpoint/2010/main" val="791284804"/>
      </p:ext>
    </p:extLst>
  </p:cSld>
  <p:clrMapOvr>
    <a:masterClrMapping/>
  </p:clrMapOvr>
  <p:transition advTm="8171">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7025023" y="1032498"/>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17168" y="4703274"/>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62379" y="3802510"/>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7008878" y="5397933"/>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a:t>Upgrading Services with zero downtime</a:t>
            </a:r>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447818" y="3805767"/>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7533038" y="5408083"/>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5142319" y="2356402"/>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7580414" y="1026119"/>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Hexagon 45"/>
          <p:cNvSpPr/>
          <p:nvPr/>
        </p:nvSpPr>
        <p:spPr bwMode="auto">
          <a:xfrm>
            <a:off x="1447818" y="470490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exagon 50"/>
          <p:cNvSpPr/>
          <p:nvPr/>
        </p:nvSpPr>
        <p:spPr bwMode="auto">
          <a:xfrm>
            <a:off x="4617482" y="2356402"/>
            <a:ext cx="357988" cy="305492"/>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532469" y="3940929"/>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endParaRPr lang="en-US" sz="1568" dirty="0">
                <a:gradFill>
                  <a:gsLst>
                    <a:gs pos="2917">
                      <a:srgbClr val="FFFFFF"/>
                    </a:gs>
                    <a:gs pos="30000">
                      <a:srgbClr val="FFFFFF"/>
                    </a:gs>
                  </a:gsLst>
                  <a:lin ang="5400000" scaled="0"/>
                </a:gradFill>
              </a:endParaRPr>
            </a:p>
          </p:txBody>
        </p:sp>
      </p:grpSp>
      <p:sp>
        <p:nvSpPr>
          <p:cNvPr id="57" name="Hexagon 56"/>
          <p:cNvSpPr/>
          <p:nvPr/>
        </p:nvSpPr>
        <p:spPr bwMode="auto">
          <a:xfrm>
            <a:off x="9550931" y="2343210"/>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796443"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FD0/UD0</a:t>
            </a:r>
          </a:p>
        </p:txBody>
      </p:sp>
      <p:sp>
        <p:nvSpPr>
          <p:cNvPr id="45" name="TextBox 44"/>
          <p:cNvSpPr txBox="1"/>
          <p:nvPr/>
        </p:nvSpPr>
        <p:spPr>
          <a:xfrm>
            <a:off x="5840034" y="3802564"/>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FD0/UD1</a:t>
            </a:r>
          </a:p>
        </p:txBody>
      </p:sp>
      <p:sp>
        <p:nvSpPr>
          <p:cNvPr id="48" name="TextBox 47"/>
          <p:cNvSpPr txBox="1"/>
          <p:nvPr/>
        </p:nvSpPr>
        <p:spPr>
          <a:xfrm>
            <a:off x="8250302" y="88033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FD1/UD6</a:t>
            </a:r>
          </a:p>
        </p:txBody>
      </p:sp>
      <p:sp>
        <p:nvSpPr>
          <p:cNvPr id="49" name="TextBox 48"/>
          <p:cNvSpPr txBox="1"/>
          <p:nvPr/>
        </p:nvSpPr>
        <p:spPr>
          <a:xfrm>
            <a:off x="10805198"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FD1/UD5</a:t>
            </a:r>
          </a:p>
        </p:txBody>
      </p:sp>
      <p:sp>
        <p:nvSpPr>
          <p:cNvPr id="59" name="TextBox 58"/>
          <p:cNvSpPr txBox="1"/>
          <p:nvPr/>
        </p:nvSpPr>
        <p:spPr>
          <a:xfrm>
            <a:off x="10830933" y="3898857"/>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FD2/UD4</a:t>
            </a:r>
          </a:p>
        </p:txBody>
      </p:sp>
      <p:sp>
        <p:nvSpPr>
          <p:cNvPr id="60" name="Arc 59"/>
          <p:cNvSpPr/>
          <p:nvPr/>
        </p:nvSpPr>
        <p:spPr>
          <a:xfrm rot="6980875">
            <a:off x="7736927" y="-1306187"/>
            <a:ext cx="2006026" cy="6348977"/>
          </a:xfrm>
          <a:prstGeom prst="arc">
            <a:avLst>
              <a:gd name="adj1" fmla="val 16502728"/>
              <a:gd name="adj2" fmla="val 5435725"/>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2" name="Arc 61"/>
          <p:cNvSpPr/>
          <p:nvPr/>
        </p:nvSpPr>
        <p:spPr>
          <a:xfrm rot="14597496">
            <a:off x="7547237" y="2228063"/>
            <a:ext cx="2227657" cy="6348977"/>
          </a:xfrm>
          <a:prstGeom prst="arc">
            <a:avLst>
              <a:gd name="adj1" fmla="val 16630267"/>
              <a:gd name="adj2" fmla="val 5066703"/>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4" name="Arc 63"/>
          <p:cNvSpPr/>
          <p:nvPr/>
        </p:nvSpPr>
        <p:spPr>
          <a:xfrm rot="2128995">
            <a:off x="3859335" y="1623593"/>
            <a:ext cx="3772230" cy="3854439"/>
          </a:xfrm>
          <a:prstGeom prst="arc">
            <a:avLst>
              <a:gd name="adj1" fmla="val 13615535"/>
              <a:gd name="adj2" fmla="val 3790941"/>
            </a:avLst>
          </a:prstGeom>
          <a:ln w="22225">
            <a:solidFill>
              <a:schemeClr val="accent2">
                <a:lumMod val="20000"/>
                <a:lumOff val="80000"/>
              </a:schemeClr>
            </a:solidFill>
            <a:prstDash val="lgDashDot"/>
          </a:ln>
        </p:spPr>
        <p:style>
          <a:lnRef idx="2">
            <a:schemeClr val="dk1"/>
          </a:lnRef>
          <a:fillRef idx="0">
            <a:schemeClr val="dk1"/>
          </a:fillRef>
          <a:effectRef idx="1">
            <a:schemeClr val="dk1"/>
          </a:effectRef>
          <a:fontRef idx="minor">
            <a:schemeClr val="tx1"/>
          </a:fontRef>
        </p:style>
        <p:txBody>
          <a:bodyPr rtlCol="0" anchor="ctr"/>
          <a:lstStyle/>
          <a:p>
            <a:pPr algn="ctr"/>
            <a:endParaRPr lang="en-US" sz="1765">
              <a:solidFill>
                <a:srgbClr val="FF0000"/>
              </a:solidFill>
            </a:endParaRPr>
          </a:p>
        </p:txBody>
      </p:sp>
      <p:sp>
        <p:nvSpPr>
          <p:cNvPr id="65" name="TextBox 64"/>
          <p:cNvSpPr txBox="1"/>
          <p:nvPr/>
        </p:nvSpPr>
        <p:spPr>
          <a:xfrm>
            <a:off x="8307678" y="52168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FD2/UD3</a:t>
            </a:r>
          </a:p>
        </p:txBody>
      </p:sp>
      <p:sp>
        <p:nvSpPr>
          <p:cNvPr id="69" name="Hexagon 68"/>
          <p:cNvSpPr/>
          <p:nvPr/>
        </p:nvSpPr>
        <p:spPr bwMode="auto">
          <a:xfrm>
            <a:off x="1435675" y="4703274"/>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p:cNvSpPr/>
          <p:nvPr/>
        </p:nvSpPr>
        <p:spPr bwMode="auto">
          <a:xfrm>
            <a:off x="1447818" y="4703463"/>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p:cNvSpPr/>
          <p:nvPr/>
        </p:nvSpPr>
        <p:spPr bwMode="auto">
          <a:xfrm>
            <a:off x="1435675" y="4700415"/>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p:cNvSpPr/>
          <p:nvPr/>
        </p:nvSpPr>
        <p:spPr bwMode="auto">
          <a:xfrm>
            <a:off x="1452651" y="4702658"/>
            <a:ext cx="383138" cy="318684"/>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02914969"/>
      </p:ext>
    </p:extLst>
  </p:cSld>
  <p:clrMapOvr>
    <a:masterClrMapping/>
  </p:clrMapOvr>
  <p:transition advTm="1818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1.205E-6 -9.8956E-7 L 0.25925 -0.34067 " pathEditMode="relative" rAng="0" ptsTypes="AA">
                                      <p:cBhvr>
                                        <p:cTn id="12" dur="2000" fill="hold"/>
                                        <p:tgtEl>
                                          <p:spTgt spid="71"/>
                                        </p:tgtEl>
                                        <p:attrNameLst>
                                          <p:attrName>ppt_x</p:attrName>
                                          <p:attrName>ppt_y</p:attrName>
                                        </p:attrNameLst>
                                      </p:cBhvr>
                                      <p:rCtr x="12956" y="-17045"/>
                                    </p:animMotion>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1.53178E-8 -4.91602E-6 L 0.66403 -0.34453 " pathEditMode="relative" rAng="0" ptsTypes="AA">
                                      <p:cBhvr>
                                        <p:cTn id="18" dur="2000" fill="hold"/>
                                        <p:tgtEl>
                                          <p:spTgt spid="70"/>
                                        </p:tgtEl>
                                        <p:attrNameLst>
                                          <p:attrName>ppt_x</p:attrName>
                                          <p:attrName>ppt_y</p:attrName>
                                        </p:attrNameLst>
                                      </p:cBhvr>
                                      <p:rCtr x="33201" y="-1722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1.205E-6 -4.91602E-6 L 0.66454 -0.09736 " pathEditMode="relative" rAng="0" ptsTypes="AA">
                                      <p:cBhvr>
                                        <p:cTn id="24" dur="2000" fill="hold"/>
                                        <p:tgtEl>
                                          <p:spTgt spid="69"/>
                                        </p:tgtEl>
                                        <p:attrNameLst>
                                          <p:attrName>ppt_x</p:attrName>
                                          <p:attrName>ppt_y</p:attrName>
                                        </p:attrNameLst>
                                      </p:cBhvr>
                                      <p:rCtr x="33227" y="-4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Testability subsystem</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961693"/>
      </p:ext>
    </p:extLst>
  </p:cSld>
  <p:clrMapOvr>
    <a:masterClrMapping/>
  </p:clrMapOvr>
  <p:transition advTm="209412">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9889"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Self-Healing</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Self-sufficient</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Comprehensive</a:t>
            </a:r>
          </a:p>
          <a:p>
            <a:pPr marL="336145" indent="-336145" defTabSz="914102" fontAlgn="base">
              <a:lnSpc>
                <a:spcPct val="90000"/>
              </a:lnSpc>
              <a:spcBef>
                <a:spcPct val="0"/>
              </a:spcBef>
              <a:spcAft>
                <a:spcPct val="0"/>
              </a:spcAft>
              <a:buFont typeface="Arial" panose="020B0604020202020204" pitchFamily="34" charset="0"/>
              <a:buChar cha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61107"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9112" y="2681979"/>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Stateless or </a:t>
            </a:r>
            <a:r>
              <a:rPr lang="en-US" sz="1765" dirty="0" err="1">
                <a:gradFill>
                  <a:gsLst>
                    <a:gs pos="0">
                      <a:srgbClr val="FFFFFF"/>
                    </a:gs>
                    <a:gs pos="100000">
                      <a:srgbClr val="FFFFFF"/>
                    </a:gs>
                  </a:gsLst>
                  <a:lin ang="5400000" scaled="0"/>
                </a:gradFill>
                <a:ea typeface="Segoe UI" pitchFamily="34" charset="0"/>
                <a:cs typeface="Segoe UI" pitchFamily="34" charset="0"/>
              </a:rPr>
              <a:t>Stateful</a:t>
            </a: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Rolling upgrades</a:t>
            </a: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9112" y="124285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Rapidly develop </a:t>
            </a:r>
            <a:r>
              <a:rPr lang="en-US" sz="2353" dirty="0" err="1">
                <a:gradFill>
                  <a:gsLst>
                    <a:gs pos="0">
                      <a:srgbClr val="FFFFFF"/>
                    </a:gs>
                    <a:gs pos="100000">
                      <a:srgbClr val="FFFFFF"/>
                    </a:gs>
                  </a:gsLst>
                  <a:lin ang="5400000" scaled="0"/>
                </a:gradFill>
                <a:ea typeface="Segoe UI" pitchFamily="34" charset="0"/>
                <a:cs typeface="Segoe UI" pitchFamily="34" charset="0"/>
              </a:rPr>
              <a:t>microservice</a:t>
            </a:r>
            <a:r>
              <a:rPr lang="en-US" sz="2353"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50110" y="1224399"/>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3552" y="124574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4222" y="5012862"/>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7664" y="499440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6217" y="4993075"/>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3642" y="5027977"/>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91202" y="4993074"/>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982" y="502797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169450"/>
      </p:ext>
    </p:extLst>
  </p:cSld>
  <p:clrMapOvr>
    <a:masterClrMapping/>
  </p:clrMapOvr>
  <p:transition advTm="51516">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endParaRPr lang="en-US" sz="4500" dirty="0" smtClean="0"/>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Developer</a:t>
            </a:r>
            <a:endParaRPr lang="en-US" sz="4500" dirty="0" smtClean="0"/>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No Downtime Upgrade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19219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Deploy Service Fabric</a:t>
            </a:r>
            <a:r>
              <a:rPr lang="en-US" sz="5500" dirty="0" smtClean="0"/>
              <a:t/>
            </a:r>
            <a:br>
              <a:rPr lang="en-US" sz="5500" dirty="0" smtClean="0"/>
            </a:br>
            <a:r>
              <a:rPr lang="en-US" sz="5500" dirty="0" smtClean="0"/>
              <a:t>Stateless </a:t>
            </a:r>
            <a:r>
              <a:rPr lang="en-US" sz="5500" dirty="0" err="1" smtClean="0"/>
              <a:t>Microservice</a:t>
            </a:r>
            <a:r>
              <a:rPr lang="en-US" sz="5500" dirty="0" smtClean="0"/>
              <a:t/>
            </a:r>
            <a:br>
              <a:rPr lang="en-US" sz="5500" dirty="0" smtClean="0"/>
            </a:br>
            <a:r>
              <a:rPr lang="en-US" sz="5500" dirty="0" err="1" smtClean="0"/>
              <a:t>Stateful</a:t>
            </a:r>
            <a:r>
              <a:rPr lang="en-US" sz="5500" dirty="0" smtClean="0"/>
              <a:t> </a:t>
            </a:r>
            <a:r>
              <a:rPr lang="en-US" sz="5500" dirty="0" err="1" smtClean="0"/>
              <a:t>Microservice</a:t>
            </a:r>
            <a:r>
              <a:rPr lang="en-US" sz="5500" dirty="0" smtClean="0"/>
              <a:t/>
            </a:r>
            <a:br>
              <a:rPr lang="en-US" sz="5500" dirty="0" smtClean="0"/>
            </a:br>
            <a:r>
              <a:rPr lang="en-US" sz="5500" dirty="0" smtClean="0"/>
              <a:t>No Downtime Update</a:t>
            </a:r>
            <a:r>
              <a:rPr lang="en-US" sz="5500" dirty="0" smtClean="0"/>
              <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2000" dirty="0" smtClean="0"/>
          </a:p>
        </p:txBody>
      </p:sp>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a:t>
            </a:r>
            <a:r>
              <a:rPr lang="en-US" sz="5400" dirty="0" smtClean="0">
                <a:solidFill>
                  <a:schemeClr val="tx1"/>
                </a:solidFill>
              </a:rPr>
              <a:t>Service Fabric</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1" y="289957"/>
            <a:ext cx="11655840" cy="899537"/>
          </a:xfrm>
        </p:spPr>
        <p:txBody>
          <a:bodyPr/>
          <a:lstStyle/>
          <a:p>
            <a:r>
              <a:rPr lang="en-US" dirty="0" smtClean="0"/>
              <a:t>Agenda – Service Fabric</a:t>
            </a:r>
            <a:r>
              <a:rPr lang="en-US" dirty="0" smtClean="0"/>
              <a:t/>
            </a:r>
            <a:br>
              <a:rPr lang="en-US" dirty="0" smtClean="0"/>
            </a:br>
            <a:endParaRPr lang="en-US" dirty="0"/>
          </a:p>
        </p:txBody>
      </p:sp>
      <p:sp>
        <p:nvSpPr>
          <p:cNvPr id="7" name="Content Placeholder 3"/>
          <p:cNvSpPr txBox="1">
            <a:spLocks/>
          </p:cNvSpPr>
          <p:nvPr/>
        </p:nvSpPr>
        <p:spPr>
          <a:xfrm>
            <a:off x="4933474" y="1865128"/>
            <a:ext cx="7530774" cy="252834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smtClean="0">
                <a:gradFill>
                  <a:gsLst>
                    <a:gs pos="1250">
                      <a:srgbClr val="FFFFFF"/>
                    </a:gs>
                    <a:gs pos="100000">
                      <a:srgbClr val="FFFFFF"/>
                    </a:gs>
                  </a:gsLst>
                  <a:lin ang="5400000" scaled="0"/>
                </a:gradFill>
              </a:rPr>
              <a:t>Azure </a:t>
            </a:r>
            <a:r>
              <a:rPr lang="en-US" sz="3529" dirty="0">
                <a:gradFill>
                  <a:gsLst>
                    <a:gs pos="1250">
                      <a:srgbClr val="FFFFFF"/>
                    </a:gs>
                    <a:gs pos="100000">
                      <a:srgbClr val="FFFFFF"/>
                    </a:gs>
                  </a:gsLst>
                  <a:lin ang="5400000" scaled="0"/>
                </a:gradFill>
              </a:rPr>
              <a:t>Service Fabric</a:t>
            </a:r>
          </a:p>
          <a:p>
            <a:r>
              <a:rPr lang="en-US" sz="3529" dirty="0" err="1" smtClean="0">
                <a:gradFill>
                  <a:gsLst>
                    <a:gs pos="1250">
                      <a:srgbClr val="FFFFFF"/>
                    </a:gs>
                    <a:gs pos="100000">
                      <a:srgbClr val="FFFFFF"/>
                    </a:gs>
                  </a:gsLst>
                  <a:lin ang="5400000" scaled="0"/>
                </a:gradFill>
              </a:rPr>
              <a:t>Microservices</a:t>
            </a:r>
            <a:endParaRPr lang="en-US" sz="3529" dirty="0" smtClean="0">
              <a:gradFill>
                <a:gsLst>
                  <a:gs pos="1250">
                    <a:srgbClr val="FFFFFF"/>
                  </a:gs>
                  <a:gs pos="100000">
                    <a:srgbClr val="FFFFFF"/>
                  </a:gs>
                </a:gsLst>
                <a:lin ang="5400000" scaled="0"/>
              </a:gradFill>
            </a:endParaRPr>
          </a:p>
          <a:p>
            <a:r>
              <a:rPr lang="nb-NO" sz="3529" dirty="0" smtClean="0">
                <a:gradFill>
                  <a:gsLst>
                    <a:gs pos="1250">
                      <a:srgbClr val="FFFFFF"/>
                    </a:gs>
                    <a:gs pos="100000">
                      <a:srgbClr val="FFFFFF"/>
                    </a:gs>
                  </a:gsLst>
                  <a:lin ang="5400000" scaled="0"/>
                </a:gradFill>
              </a:rPr>
              <a:t>Stateless &amp; Stateful Microservices</a:t>
            </a:r>
          </a:p>
          <a:p>
            <a:pPr marL="0" indent="0">
              <a:buNone/>
            </a:pPr>
            <a:endParaRPr lang="en-US" sz="3921" dirty="0">
              <a:gradFill>
                <a:gsLst>
                  <a:gs pos="1250">
                    <a:srgbClr val="FFFFFF"/>
                  </a:gs>
                  <a:gs pos="100000">
                    <a:srgbClr val="FFFFFF"/>
                  </a:gs>
                </a:gsLst>
                <a:lin ang="5400000" scaled="0"/>
              </a:gradFill>
            </a:endParaRPr>
          </a:p>
        </p:txBody>
      </p:sp>
      <p:grpSp>
        <p:nvGrpSpPr>
          <p:cNvPr id="2" name="Group 1"/>
          <p:cNvGrpSpPr/>
          <p:nvPr/>
        </p:nvGrpSpPr>
        <p:grpSpPr>
          <a:xfrm>
            <a:off x="499253" y="720679"/>
            <a:ext cx="4175074" cy="5453251"/>
            <a:chOff x="509263" y="734634"/>
            <a:chExt cx="4258793" cy="5562600"/>
          </a:xfrm>
        </p:grpSpPr>
        <p:grpSp>
          <p:nvGrpSpPr>
            <p:cNvPr id="19" name="Group 18"/>
            <p:cNvGrpSpPr/>
            <p:nvPr/>
          </p:nvGrpSpPr>
          <p:grpSpPr>
            <a:xfrm>
              <a:off x="509263" y="1514322"/>
              <a:ext cx="4163327" cy="4158599"/>
              <a:chOff x="513213" y="1516062"/>
              <a:chExt cx="4163327" cy="4158599"/>
            </a:xfrm>
            <a:solidFill>
              <a:srgbClr val="FFA800"/>
            </a:solidFill>
          </p:grpSpPr>
          <p:sp>
            <p:nvSpPr>
              <p:cNvPr id="20" name="Oval 1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8757514"/>
      </p:ext>
    </p:extLst>
  </p:cSld>
  <p:clrMapOvr>
    <a:masterClrMapping/>
  </p:clrMapOvr>
  <p:transition advTm="39089">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Service Fabric</a:t>
            </a:r>
            <a:endParaRPr lang="en-US" dirty="0"/>
          </a:p>
        </p:txBody>
      </p:sp>
    </p:spTree>
    <p:extLst>
      <p:ext uri="{BB962C8B-B14F-4D97-AF65-F5344CB8AC3E}">
        <p14:creationId xmlns:p14="http://schemas.microsoft.com/office/powerpoint/2010/main" val="9574662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6|3.3|8.5"/>
</p:tagLst>
</file>

<file path=ppt/tags/tag2.xml><?xml version="1.0" encoding="utf-8"?>
<p:tagLst xmlns:a="http://schemas.openxmlformats.org/drawingml/2006/main" xmlns:r="http://schemas.openxmlformats.org/officeDocument/2006/relationships" xmlns:p="http://schemas.openxmlformats.org/presentationml/2006/main">
  <p:tag name="TIMING" val="|0.4|0.4"/>
</p:tagLst>
</file>

<file path=ppt/tags/tag3.xml><?xml version="1.0" encoding="utf-8"?>
<p:tagLst xmlns:a="http://schemas.openxmlformats.org/drawingml/2006/main" xmlns:r="http://schemas.openxmlformats.org/officeDocument/2006/relationships" xmlns:p="http://schemas.openxmlformats.org/presentationml/2006/main">
  <p:tag name="TIMING" val="|1.4|9.8|44.8"/>
</p:tagLst>
</file>

<file path=ppt/tags/tag4.xml><?xml version="1.0" encoding="utf-8"?>
<p:tagLst xmlns:a="http://schemas.openxmlformats.org/drawingml/2006/main" xmlns:r="http://schemas.openxmlformats.org/officeDocument/2006/relationships" xmlns:p="http://schemas.openxmlformats.org/presentationml/2006/main">
  <p:tag name="TIMING" val="|2.6|0.9|4.2|30.9|0.6|0.6|3.6|13.5|4.5|9.4|0.5|5.8"/>
</p:tagLst>
</file>

<file path=ppt/tags/tag5.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ags/tag6.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ags/tag7.xml><?xml version="1.0" encoding="utf-8"?>
<p:tagLst xmlns:a="http://schemas.openxmlformats.org/drawingml/2006/main" xmlns:r="http://schemas.openxmlformats.org/officeDocument/2006/relationships" xmlns:p="http://schemas.openxmlformats.org/presentationml/2006/main">
  <p:tag name="TIMING" val="|18.4|5.4|11.4|3.7"/>
</p:tagLst>
</file>

<file path=ppt/tags/tag8.xml><?xml version="1.0" encoding="utf-8"?>
<p:tagLst xmlns:a="http://schemas.openxmlformats.org/drawingml/2006/main" xmlns:r="http://schemas.openxmlformats.org/officeDocument/2006/relationships" xmlns:p="http://schemas.openxmlformats.org/presentationml/2006/main">
  <p:tag name="TIMING" val="|1.1|2.3|10.5|1.8"/>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nlock"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nlock"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10.xml><?xml version="1.0" encoding="utf-8"?>
<ds:datastoreItem xmlns:ds="http://schemas.openxmlformats.org/officeDocument/2006/customXml" ds:itemID="{A9B1AF33-02A6-4556-A5E0-06EB16591009}">
  <ds:schemaRef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6118a101-e045-4c8f-95aa-d641679499f0"/>
    <ds:schemaRef ds:uri="http://purl.org/dc/dcmitype/"/>
    <ds:schemaRef ds:uri="http://purl.org/dc/terms/"/>
  </ds:schemaRefs>
</ds:datastoreItem>
</file>

<file path=customXml/itemProps11.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12.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13.xml><?xml version="1.0" encoding="utf-8"?>
<ds:datastoreItem xmlns:ds="http://schemas.openxmlformats.org/officeDocument/2006/customXml" ds:itemID="{6468F187-752D-46B6-8D26-51576D7C7445}">
  <ds:schemaRefs>
    <ds:schemaRef ds:uri="http://schemas.microsoft.com/VisualStudio/2011/storyboarding/control"/>
  </ds:schemaRefs>
</ds:datastoreItem>
</file>

<file path=customXml/itemProps14.xml><?xml version="1.0" encoding="utf-8"?>
<ds:datastoreItem xmlns:ds="http://schemas.openxmlformats.org/officeDocument/2006/customXml" ds:itemID="{6FF2CA14-D690-4E3D-9A71-A11F1D050258}">
  <ds:schemaRefs>
    <ds:schemaRef ds:uri="http://schemas.microsoft.com/VisualStudio/2011/storyboarding/control"/>
  </ds:schemaRefs>
</ds:datastoreItem>
</file>

<file path=customXml/itemProps15.xml><?xml version="1.0" encoding="utf-8"?>
<ds:datastoreItem xmlns:ds="http://schemas.openxmlformats.org/officeDocument/2006/customXml" ds:itemID="{4CE792D6-993C-4553-8937-B57BEE6215A4}">
  <ds:schemaRefs>
    <ds:schemaRef ds:uri="http://schemas.microsoft.com/VisualStudio/2011/storyboarding/control"/>
  </ds:schemaRefs>
</ds:datastoreItem>
</file>

<file path=customXml/itemProps16.xml><?xml version="1.0" encoding="utf-8"?>
<ds:datastoreItem xmlns:ds="http://schemas.openxmlformats.org/officeDocument/2006/customXml" ds:itemID="{5BC298FB-A5B4-40DD-B94E-83988C44728A}">
  <ds:schemaRefs>
    <ds:schemaRef ds:uri="http://schemas.microsoft.com/VisualStudio/2011/storyboarding/control"/>
  </ds:schemaRefs>
</ds:datastoreItem>
</file>

<file path=customXml/itemProps17.xml><?xml version="1.0" encoding="utf-8"?>
<ds:datastoreItem xmlns:ds="http://schemas.openxmlformats.org/officeDocument/2006/customXml" ds:itemID="{771E8DBC-5D39-46F8-A7A9-4EB839325CA5}">
  <ds:schemaRefs>
    <ds:schemaRef ds:uri="http://schemas.microsoft.com/VisualStudio/2011/storyboarding/control"/>
  </ds:schemaRefs>
</ds:datastoreItem>
</file>

<file path=customXml/itemProps2.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3.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4.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5.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6.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7.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8.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9.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2668</Words>
  <Application>Microsoft Office PowerPoint</Application>
  <PresentationFormat>Widescreen</PresentationFormat>
  <Paragraphs>575</Paragraphs>
  <Slides>43</Slides>
  <Notes>37</Notes>
  <HiddenSlides>3</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43</vt:i4>
      </vt:variant>
    </vt:vector>
  </HeadingPairs>
  <TitlesOfParts>
    <vt:vector size="62" baseType="lpstr">
      <vt:lpstr>Arial</vt:lpstr>
      <vt:lpstr>Calibri</vt:lpstr>
      <vt:lpstr>Consolas</vt:lpstr>
      <vt:lpstr>Segoe Pro</vt:lpstr>
      <vt:lpstr>Segoe Pro Light</vt:lpstr>
      <vt:lpstr>Segoe Semibold</vt:lpstr>
      <vt:lpstr>Segoe UI</vt:lpstr>
      <vt:lpstr>Segoe UI Black</vt:lpstr>
      <vt:lpstr>Segoe UI Light</vt:lpstr>
      <vt:lpstr>Segoe UI Semibold</vt:lpstr>
      <vt:lpstr>Tw Cen MT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Service Fabric</vt:lpstr>
      <vt:lpstr>Agenda – Service Fabric </vt:lpstr>
      <vt:lpstr>Azure Service Fabric</vt:lpstr>
      <vt:lpstr>Datacenter inflection points</vt:lpstr>
      <vt:lpstr>Where to place Service Fabric</vt:lpstr>
      <vt:lpstr>Microsoft Azure Service Fabric A platform for reliable, hyperscale, microservice-based applications</vt:lpstr>
      <vt:lpstr>Demo: Deploying Service Fabric</vt:lpstr>
      <vt:lpstr>Microservices</vt:lpstr>
      <vt:lpstr>PowerPoint Presentation</vt:lpstr>
      <vt:lpstr>What is a Microservice?</vt:lpstr>
      <vt:lpstr>PowerPoint Presentation</vt:lpstr>
      <vt:lpstr>Stateless &amp; Stateful Microservices</vt:lpstr>
      <vt:lpstr>Types of microservices</vt:lpstr>
      <vt:lpstr>Demo: Stateless Microservice</vt:lpstr>
      <vt:lpstr>Federation and transport subsystems</vt:lpstr>
      <vt:lpstr>Typical datacenter</vt:lpstr>
      <vt:lpstr>Cluster: A federation of machines</vt:lpstr>
      <vt:lpstr>Machine failure detection</vt:lpstr>
      <vt:lpstr>Cluster: System view</vt:lpstr>
      <vt:lpstr>Demo: Service Fabric Explorer</vt:lpstr>
      <vt:lpstr>Reliability and hosting subsystems</vt:lpstr>
      <vt:lpstr>Stateful microservices are reliable and consistent</vt:lpstr>
      <vt:lpstr>Stateful microservice</vt:lpstr>
      <vt:lpstr>Replication</vt:lpstr>
      <vt:lpstr>Reconfiguration</vt:lpstr>
      <vt:lpstr>Microservices placement and failover</vt:lpstr>
      <vt:lpstr>Demo: Stateful Microservice</vt:lpstr>
      <vt:lpstr>Application Lifecycle Management</vt:lpstr>
      <vt:lpstr>Application: logical grouping of microservices</vt:lpstr>
      <vt:lpstr>Application Lifecycle Management</vt:lpstr>
      <vt:lpstr>Upgrading Services with zero downtime</vt:lpstr>
      <vt:lpstr>Testability subsystem</vt:lpstr>
      <vt:lpstr>Azure Service Fabric</vt:lpstr>
      <vt:lpstr>Demo: No Downtime Upgrade</vt:lpstr>
      <vt:lpstr>Insider Tips: Resource Group Best Practices</vt:lpstr>
      <vt:lpstr>Lab: Deploy Service Fabric Stateless Microservice Stateful Microservice No Downtime Update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Azure Service Fabric</dc:title>
  <dc:creator/>
  <cp:lastModifiedBy/>
  <cp:revision>1</cp:revision>
  <dcterms:created xsi:type="dcterms:W3CDTF">2015-04-20T02:18:56Z</dcterms:created>
  <dcterms:modified xsi:type="dcterms:W3CDTF">2016-01-21T10:56:23Z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